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323" r:id="rId2"/>
    <p:sldId id="340" r:id="rId3"/>
    <p:sldId id="341" r:id="rId4"/>
    <p:sldId id="339" r:id="rId5"/>
    <p:sldId id="324" r:id="rId6"/>
    <p:sldId id="335" r:id="rId7"/>
    <p:sldId id="336" r:id="rId8"/>
    <p:sldId id="345" r:id="rId9"/>
    <p:sldId id="342" r:id="rId10"/>
    <p:sldId id="343" r:id="rId11"/>
    <p:sldId id="344" r:id="rId12"/>
    <p:sldId id="346" r:id="rId13"/>
    <p:sldId id="334" r:id="rId14"/>
    <p:sldId id="325" r:id="rId15"/>
    <p:sldId id="326" r:id="rId16"/>
    <p:sldId id="327" r:id="rId17"/>
    <p:sldId id="329" r:id="rId18"/>
    <p:sldId id="328" r:id="rId19"/>
    <p:sldId id="330" r:id="rId20"/>
    <p:sldId id="331" r:id="rId21"/>
    <p:sldId id="318" r:id="rId22"/>
    <p:sldId id="312" r:id="rId23"/>
    <p:sldId id="313" r:id="rId24"/>
    <p:sldId id="314" r:id="rId25"/>
    <p:sldId id="319" r:id="rId26"/>
    <p:sldId id="316" r:id="rId27"/>
    <p:sldId id="317" r:id="rId28"/>
    <p:sldId id="315" r:id="rId29"/>
    <p:sldId id="320" r:id="rId30"/>
    <p:sldId id="321" r:id="rId31"/>
    <p:sldId id="322" r:id="rId32"/>
    <p:sldId id="299" r:id="rId33"/>
    <p:sldId id="307" r:id="rId34"/>
    <p:sldId id="308" r:id="rId35"/>
    <p:sldId id="309" r:id="rId36"/>
    <p:sldId id="310" r:id="rId37"/>
    <p:sldId id="311" r:id="rId38"/>
    <p:sldId id="295" r:id="rId39"/>
    <p:sldId id="296" r:id="rId40"/>
    <p:sldId id="297" r:id="rId41"/>
    <p:sldId id="298" r:id="rId42"/>
    <p:sldId id="290" r:id="rId43"/>
    <p:sldId id="289" r:id="rId44"/>
    <p:sldId id="291" r:id="rId45"/>
    <p:sldId id="292" r:id="rId46"/>
    <p:sldId id="293" r:id="rId47"/>
    <p:sldId id="256" r:id="rId48"/>
    <p:sldId id="258" r:id="rId49"/>
    <p:sldId id="257" r:id="rId50"/>
    <p:sldId id="259" r:id="rId51"/>
    <p:sldId id="260" r:id="rId52"/>
    <p:sldId id="261" r:id="rId53"/>
    <p:sldId id="262" r:id="rId54"/>
    <p:sldId id="269" r:id="rId55"/>
    <p:sldId id="263" r:id="rId56"/>
    <p:sldId id="264" r:id="rId57"/>
    <p:sldId id="266" r:id="rId58"/>
    <p:sldId id="267" r:id="rId59"/>
    <p:sldId id="268" r:id="rId60"/>
    <p:sldId id="270" r:id="rId61"/>
    <p:sldId id="271" r:id="rId62"/>
    <p:sldId id="272" r:id="rId63"/>
    <p:sldId id="275" r:id="rId64"/>
    <p:sldId id="273" r:id="rId65"/>
    <p:sldId id="274" r:id="rId66"/>
    <p:sldId id="276" r:id="rId67"/>
    <p:sldId id="287" r:id="rId68"/>
    <p:sldId id="288" r:id="rId69"/>
    <p:sldId id="281" r:id="rId70"/>
    <p:sldId id="282" r:id="rId71"/>
    <p:sldId id="283" r:id="rId72"/>
    <p:sldId id="284" r:id="rId73"/>
    <p:sldId id="285" r:id="rId74"/>
    <p:sldId id="279" r:id="rId75"/>
    <p:sldId id="277" r:id="rId76"/>
    <p:sldId id="337" r:id="rId77"/>
    <p:sldId id="338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D651BC"/>
    <a:srgbClr val="EB59CD"/>
    <a:srgbClr val="DD59C5"/>
    <a:srgbClr val="AB688E"/>
    <a:srgbClr val="6D5B80"/>
    <a:srgbClr val="4C0B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88527"/>
  </p:normalViewPr>
  <p:slideViewPr>
    <p:cSldViewPr snapToGrid="0" snapToObjects="1">
      <p:cViewPr>
        <p:scale>
          <a:sx n="120" d="100"/>
          <a:sy n="120" d="100"/>
        </p:scale>
        <p:origin x="73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C8712-AFC2-4741-828D-5C0C43DD8725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6E4D3-7349-1A46-9967-21997469A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06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Analysis:</a:t>
            </a:r>
          </a:p>
          <a:p>
            <a:r>
              <a:rPr lang="en-US" baseline="0" dirty="0" smtClean="0"/>
              <a:t>1. </a:t>
            </a:r>
            <a:r>
              <a:rPr lang="en-US" strike="sngStrike" baseline="0" dirty="0" smtClean="0"/>
              <a:t>check </a:t>
            </a:r>
            <a:r>
              <a:rPr lang="en-US" strike="sngStrike" baseline="0" dirty="0" err="1" smtClean="0"/>
              <a:t>accoridng</a:t>
            </a:r>
            <a:r>
              <a:rPr lang="en-US" strike="sngStrike" baseline="0" dirty="0" smtClean="0"/>
              <a:t> to </a:t>
            </a:r>
            <a:r>
              <a:rPr lang="en-US" strike="sngStrike" baseline="0" dirty="0" err="1" smtClean="0"/>
              <a:t>whetehr</a:t>
            </a:r>
            <a:r>
              <a:rPr lang="en-US" strike="sngStrike" baseline="0" dirty="0" smtClean="0"/>
              <a:t> response itself was repeated </a:t>
            </a:r>
            <a:r>
              <a:rPr lang="en-US" strike="sngStrike" baseline="0" dirty="0" err="1" smtClean="0"/>
              <a:t>ornot</a:t>
            </a:r>
            <a:r>
              <a:rPr lang="en-US" strike="sngStrike" baseline="0" dirty="0" smtClean="0"/>
              <a:t> repeated for each type of two target trial (collapsing across all 2 target trial types, and with the 1 target trial type )</a:t>
            </a:r>
          </a:p>
          <a:p>
            <a:r>
              <a:rPr lang="en-US" dirty="0" smtClean="0"/>
              <a:t>3. </a:t>
            </a:r>
            <a:r>
              <a:rPr lang="en-US" strike="noStrike" dirty="0" smtClean="0"/>
              <a:t>Separate</a:t>
            </a:r>
            <a:r>
              <a:rPr lang="en-US" strike="noStrike" baseline="0" dirty="0" smtClean="0"/>
              <a:t> out the response trials </a:t>
            </a:r>
            <a:r>
              <a:rPr lang="en-US" strike="noStrike" baseline="0" dirty="0" err="1" smtClean="0"/>
              <a:t>wrt</a:t>
            </a:r>
            <a:r>
              <a:rPr lang="en-US" strike="noStrike" baseline="0" dirty="0" smtClean="0"/>
              <a:t> to whether the same response or diff response (e.g., 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/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 trials, whether same response as this trial or different response)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47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Max 12 trials each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Replications</a:t>
            </a:r>
            <a:r>
              <a:rPr lang="en-US" baseline="0" dirty="0" smtClean="0"/>
              <a:t> congruency stuff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Ud4, ud6, ud7, ud10, ud11, ud12, ud13, ud14, ud15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30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Replications congruency accuracy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86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 BIAS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TRIAL</a:t>
            </a:r>
            <a:r>
              <a:rPr lang="en-US" baseline="0" smtClean="0"/>
              <a:t> TYPE PREVIOUS SET UP BY WHICH TRIAL TYPE IT WAS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52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Scitoons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different</a:t>
            </a:r>
            <a:r>
              <a:rPr lang="en-US" baseline="0" dirty="0" smtClean="0"/>
              <a:t> levels of attention (feature vs spatial vs object attention)</a:t>
            </a:r>
          </a:p>
          <a:p>
            <a:r>
              <a:rPr lang="en-US" baseline="0" dirty="0" err="1" smtClean="0"/>
              <a:t>blindsight</a:t>
            </a:r>
            <a:r>
              <a:rPr lang="en-US" baseline="0" dirty="0" smtClean="0"/>
              <a:t>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one of each type of shape as a distractor (6</a:t>
            </a:r>
            <a:r>
              <a:rPr lang="en-US" baseline="0" dirty="0" smtClean="0"/>
              <a:t> stimuli overall)</a:t>
            </a:r>
            <a:endParaRPr lang="en-US" dirty="0" smtClean="0"/>
          </a:p>
          <a:p>
            <a:r>
              <a:rPr lang="en-US" dirty="0" smtClean="0"/>
              <a:t>Color</a:t>
            </a:r>
            <a:r>
              <a:rPr lang="en-US" baseline="0" dirty="0" smtClean="0"/>
              <a:t> known beforehand, s</a:t>
            </a:r>
            <a:r>
              <a:rPr lang="en-US" dirty="0" smtClean="0"/>
              <a:t>earching</a:t>
            </a:r>
            <a:r>
              <a:rPr lang="en-US" baseline="0" dirty="0" smtClean="0"/>
              <a:t> for the odd colored target - </a:t>
            </a:r>
            <a:r>
              <a:rPr lang="en-US" dirty="0" smtClean="0"/>
              <a:t>‘Bottom up’ </a:t>
            </a:r>
          </a:p>
          <a:p>
            <a:r>
              <a:rPr lang="en-US" dirty="0" smtClean="0"/>
              <a:t>Color known – ‘Top down’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24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6762-061B-1D4F-9CF2-CB51EB1E84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76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</a:p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15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61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 smtClean="0"/>
              <a:t>2. </a:t>
            </a:r>
            <a:r>
              <a:rPr lang="en-US" strike="noStrike" dirty="0" err="1" smtClean="0"/>
              <a:t>Gratton</a:t>
            </a:r>
            <a:r>
              <a:rPr lang="en-US" strike="noStrike" dirty="0" smtClean="0"/>
              <a:t> </a:t>
            </a:r>
            <a:r>
              <a:rPr lang="en-US" strike="noStrike" dirty="0" smtClean="0"/>
              <a:t>effect </a:t>
            </a:r>
            <a:r>
              <a:rPr lang="en-US" strike="noStrike" dirty="0" smtClean="0"/>
              <a:t>analysis (switching between congruent previous vs. incongruent previous</a:t>
            </a:r>
            <a:r>
              <a:rPr lang="en-US" strike="noStrike" baseline="0" dirty="0" smtClean="0"/>
              <a:t> trial) sequence effects</a:t>
            </a:r>
            <a:endParaRPr lang="en-US" strike="noStrike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9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Hammer home that</a:t>
            </a:r>
            <a:r>
              <a:rPr lang="en-US" baseline="0" dirty="0" smtClean="0"/>
              <a:t> we predict the shape same/response same trials to be fastest under all of our hypotheses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00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 Slower</a:t>
            </a:r>
            <a:r>
              <a:rPr lang="en-US" baseline="0" dirty="0" smtClean="0"/>
              <a:t> RTs for the all congruent condition: </a:t>
            </a:r>
            <a:r>
              <a:rPr lang="en-US" b="1" baseline="0" dirty="0" smtClean="0"/>
              <a:t>(7/16)</a:t>
            </a:r>
          </a:p>
          <a:p>
            <a:r>
              <a:rPr lang="en-US" baseline="0" dirty="0" smtClean="0"/>
              <a:t>Ud1 (also TD), ud2 (also for TD, small), ud5 (large), ud8, ud9 (large), ud16, ud17</a:t>
            </a:r>
          </a:p>
          <a:p>
            <a:r>
              <a:rPr lang="en-US" baseline="0" dirty="0" smtClean="0"/>
              <a:t>Speed accuracy tradeoff? Ud1, ud2, ud5, ud8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showing slower RTs for congruent condition: </a:t>
            </a:r>
            <a:r>
              <a:rPr lang="en-US" b="1" baseline="0" dirty="0" smtClean="0"/>
              <a:t>(9/16)</a:t>
            </a:r>
            <a:endParaRPr lang="en-US" baseline="0" dirty="0" smtClean="0"/>
          </a:p>
          <a:p>
            <a:r>
              <a:rPr lang="en-US" baseline="0" dirty="0" smtClean="0"/>
              <a:t>Ud4, ud6, ud7, ud10, ud11, ud12, ud13, ud14, ud15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Bottom up: significant ANOVA. Left and center not diff (p = 0.09), both different from right</a:t>
            </a:r>
          </a:p>
          <a:p>
            <a:r>
              <a:rPr lang="en-US" baseline="0" dirty="0" smtClean="0"/>
              <a:t>Top down: significant ANOVA. Left and center not diff, both diff from right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N-1 ,</a:t>
            </a:r>
            <a:r>
              <a:rPr lang="en-US" baseline="0" dirty="0" smtClean="0"/>
              <a:t> prior trial comparisons</a:t>
            </a:r>
          </a:p>
          <a:p>
            <a:r>
              <a:rPr lang="en-US" baseline="0" dirty="0" smtClean="0"/>
              <a:t>Single target response stuff</a:t>
            </a:r>
          </a:p>
          <a:p>
            <a:r>
              <a:rPr lang="en-US" baseline="0" dirty="0" smtClean="0"/>
              <a:t>Make sure </a:t>
            </a:r>
            <a:r>
              <a:rPr lang="en-US" baseline="0" dirty="0" err="1" smtClean="0"/>
              <a:t>redundnacy</a:t>
            </a:r>
            <a:r>
              <a:rPr lang="en-US" baseline="0" dirty="0" smtClean="0"/>
              <a:t> for comparisons against same response condition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Lower accuracy for middle congruency (BU): (8/16)</a:t>
            </a:r>
          </a:p>
          <a:p>
            <a:r>
              <a:rPr lang="en-US" dirty="0" smtClean="0"/>
              <a:t>Ud1, ud2 (small),</a:t>
            </a:r>
            <a:r>
              <a:rPr lang="en-US" baseline="0" dirty="0" smtClean="0"/>
              <a:t> ud4 (also for TD), ud6, ud7 (also for TD), ud8, ud11, ud12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lower accuracy for middle congruence: (8/16)</a:t>
            </a:r>
          </a:p>
          <a:p>
            <a:r>
              <a:rPr lang="en-US" baseline="0" dirty="0" smtClean="0"/>
              <a:t>Ud5 (shows much longer </a:t>
            </a:r>
            <a:r>
              <a:rPr lang="en-US" baseline="0" dirty="0" err="1" smtClean="0"/>
              <a:t>Rts</a:t>
            </a:r>
            <a:r>
              <a:rPr lang="en-US" baseline="0" dirty="0" smtClean="0"/>
              <a:t> for the congruent/congruent trials), ud9, ud10 (80% across the board), ud13 (85% across the board), ud14, ud15, ud16, ud17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81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Slower RTs for 2 targets: </a:t>
            </a:r>
          </a:p>
          <a:p>
            <a:r>
              <a:rPr lang="en-US" dirty="0" smtClean="0"/>
              <a:t>Ud2, ud4, ud5, ud6, ud8, ud9, ud11, ud12, ud13, ud14, ud16, ud17</a:t>
            </a:r>
          </a:p>
          <a:p>
            <a:endParaRPr lang="en-US" dirty="0" smtClean="0"/>
          </a:p>
          <a:p>
            <a:r>
              <a:rPr lang="en-US" dirty="0" smtClean="0"/>
              <a:t>Not so: </a:t>
            </a:r>
          </a:p>
          <a:p>
            <a:r>
              <a:rPr lang="en-US" dirty="0" smtClean="0"/>
              <a:t>Ud1, ud7, ud10, ud15</a:t>
            </a:r>
          </a:p>
          <a:p>
            <a:endParaRPr lang="en-US" dirty="0" smtClean="0"/>
          </a:p>
          <a:p>
            <a:r>
              <a:rPr lang="en-US" dirty="0" smtClean="0"/>
              <a:t>Significant difference on left, not on right</a:t>
            </a:r>
          </a:p>
          <a:p>
            <a:endParaRPr lang="en-US" dirty="0" smtClean="0"/>
          </a:p>
          <a:p>
            <a:r>
              <a:rPr lang="en-US" dirty="0" smtClean="0"/>
              <a:t>ANOVA with the individual two target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 Slower</a:t>
            </a:r>
            <a:r>
              <a:rPr lang="en-US" baseline="0" dirty="0" smtClean="0"/>
              <a:t> RTs for the all congruent condition:</a:t>
            </a:r>
          </a:p>
          <a:p>
            <a:r>
              <a:rPr lang="en-US" baseline="0" dirty="0" smtClean="0"/>
              <a:t>Ud1 (also TD), ud2 (also for TD, small), ud5 (large), ud8, ud9 (large), ud16, ud17</a:t>
            </a:r>
          </a:p>
          <a:p>
            <a:r>
              <a:rPr lang="en-US" baseline="0" dirty="0" smtClean="0"/>
              <a:t>Speed accuracy tradeoff? Ud1, ud2, ud5, ud8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showing slower RTs for congruent condition:</a:t>
            </a:r>
          </a:p>
          <a:p>
            <a:r>
              <a:rPr lang="en-US" baseline="0" dirty="0" smtClean="0"/>
              <a:t>Ud4, ud6, ud7, ud10, ud11, ud12, ud13, ud14, ud15</a:t>
            </a:r>
          </a:p>
          <a:p>
            <a:endParaRPr lang="en-US" baseline="0" dirty="0" smtClean="0"/>
          </a:p>
          <a:p>
            <a:r>
              <a:rPr lang="en-US" baseline="0" dirty="0" smtClean="0"/>
              <a:t>Variability across different subsets of each condition (BU and TD):</a:t>
            </a:r>
          </a:p>
          <a:p>
            <a:r>
              <a:rPr lang="en-US" baseline="0" dirty="0" smtClean="0"/>
              <a:t>Ud1, ud2, ud4, ud5, ud6, ud7, ud8, ud9, ud10, ud11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66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Lower accuracy for middle congruency (BU):</a:t>
            </a:r>
          </a:p>
          <a:p>
            <a:r>
              <a:rPr lang="en-US" dirty="0" smtClean="0"/>
              <a:t>Ud1, ud2 (small),</a:t>
            </a:r>
            <a:r>
              <a:rPr lang="en-US" baseline="0" dirty="0" smtClean="0"/>
              <a:t> ud4 (also for TD), ud6, ud7 (also for TD), ud8, ud11, ud12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lower accuracy for middle congruence:</a:t>
            </a:r>
          </a:p>
          <a:p>
            <a:r>
              <a:rPr lang="en-US" baseline="0" dirty="0" smtClean="0"/>
              <a:t>Ud5 (shows much longer </a:t>
            </a:r>
            <a:r>
              <a:rPr lang="en-US" baseline="0" dirty="0" err="1" smtClean="0"/>
              <a:t>Rts</a:t>
            </a:r>
            <a:r>
              <a:rPr lang="en-US" baseline="0" dirty="0" smtClean="0"/>
              <a:t> for the congruent/congruent trials), ud9, ud10 (80% across the board), ud13 (85% across the board), ud14, ud15, ud16, ud17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Slower RTs for 2 targets: </a:t>
            </a:r>
          </a:p>
          <a:p>
            <a:r>
              <a:rPr lang="en-US" dirty="0" smtClean="0"/>
              <a:t>Ud2, ud4, ud5, ud6, ud8, ud9, ud11, ud12, ud13, ud14, ud16, ud17</a:t>
            </a:r>
          </a:p>
          <a:p>
            <a:endParaRPr lang="en-US" dirty="0" smtClean="0"/>
          </a:p>
          <a:p>
            <a:r>
              <a:rPr lang="en-US" dirty="0" smtClean="0"/>
              <a:t>Not so: </a:t>
            </a:r>
          </a:p>
          <a:p>
            <a:r>
              <a:rPr lang="en-US" dirty="0" smtClean="0"/>
              <a:t>Ud1, ud7, ud10, ud15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35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Scitoons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different</a:t>
            </a:r>
            <a:r>
              <a:rPr lang="en-US" baseline="0" dirty="0" smtClean="0"/>
              <a:t> levels of attention (feature vs spatial vs object attention)</a:t>
            </a:r>
          </a:p>
          <a:p>
            <a:r>
              <a:rPr lang="en-US" baseline="0" dirty="0" err="1" smtClean="0"/>
              <a:t>blindsight</a:t>
            </a:r>
            <a:r>
              <a:rPr lang="en-US" baseline="0" dirty="0" smtClean="0"/>
              <a:t>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Main goal was to contrast search performance</a:t>
            </a:r>
            <a:r>
              <a:rPr lang="en-US" baseline="0" dirty="0" smtClean="0"/>
              <a:t> when there was one vs. two targets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Subjects instructed to fixate</a:t>
            </a:r>
            <a:r>
              <a:rPr lang="en-US" baseline="0" dirty="0" smtClean="0"/>
              <a:t> a center cross (no eye movements)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Target(s) were defined as odd-colored item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Manipulated number of target items in display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6762-061B-1D4F-9CF2-CB51EB1E84B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400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</a:t>
            </a:r>
            <a:r>
              <a:rPr lang="en-US" baseline="0" dirty="0" smtClean="0"/>
              <a:t> trials = same shape, same potential response</a:t>
            </a:r>
          </a:p>
          <a:p>
            <a:r>
              <a:rPr lang="en-US" baseline="0" dirty="0" smtClean="0"/>
              <a:t>Different trials = different shape, different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65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 smtClean="0"/>
              <a:t>2. </a:t>
            </a:r>
            <a:r>
              <a:rPr lang="en-US" strike="noStrike" dirty="0" err="1" smtClean="0"/>
              <a:t>Gratton</a:t>
            </a:r>
            <a:r>
              <a:rPr lang="en-US" strike="noStrike" dirty="0" smtClean="0"/>
              <a:t> </a:t>
            </a:r>
            <a:r>
              <a:rPr lang="en-US" strike="noStrike" dirty="0" smtClean="0"/>
              <a:t>effect </a:t>
            </a:r>
            <a:r>
              <a:rPr lang="en-US" strike="noStrike" dirty="0" smtClean="0"/>
              <a:t>analysis (switching between congruent previous vs. incongruent previous</a:t>
            </a:r>
            <a:r>
              <a:rPr lang="en-US" strike="noStrike" baseline="0" dirty="0" smtClean="0"/>
              <a:t> trial) sequence effects</a:t>
            </a:r>
            <a:endParaRPr lang="en-US" strike="noStrike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163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tasks up to now</a:t>
            </a:r>
            <a:r>
              <a:rPr lang="en-US" baseline="0" dirty="0" smtClean="0"/>
              <a:t> have required subjects to rely on bottom-up perceptual processes to identify and locate the target item.</a:t>
            </a:r>
          </a:p>
          <a:p>
            <a:r>
              <a:rPr lang="en-US" baseline="0" dirty="0" smtClean="0"/>
              <a:t>Does having knowledge about the identity of target-defining feature modulate the incongruence effect?</a:t>
            </a:r>
          </a:p>
          <a:p>
            <a:r>
              <a:rPr lang="en-US" dirty="0" smtClean="0"/>
              <a:t>	e.g., if the subject knows</a:t>
            </a:r>
            <a:r>
              <a:rPr lang="en-US" baseline="0" dirty="0" smtClean="0"/>
              <a:t> what color to look for before the search array is displayed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26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one of each type of shape as a distractor (6</a:t>
            </a:r>
            <a:r>
              <a:rPr lang="en-US" baseline="0" dirty="0" smtClean="0"/>
              <a:t> stimuli overall)</a:t>
            </a:r>
            <a:endParaRPr lang="en-US" dirty="0" smtClean="0"/>
          </a:p>
          <a:p>
            <a:r>
              <a:rPr lang="en-US" dirty="0" smtClean="0"/>
              <a:t>Color</a:t>
            </a:r>
            <a:r>
              <a:rPr lang="en-US" baseline="0" dirty="0" smtClean="0"/>
              <a:t> known beforehand, s</a:t>
            </a:r>
            <a:r>
              <a:rPr lang="en-US" dirty="0" smtClean="0"/>
              <a:t>earching</a:t>
            </a:r>
            <a:r>
              <a:rPr lang="en-US" baseline="0" dirty="0" smtClean="0"/>
              <a:t> for the odd colored target - </a:t>
            </a:r>
            <a:r>
              <a:rPr lang="en-US" dirty="0" smtClean="0"/>
              <a:t>‘Bottom up’ </a:t>
            </a:r>
          </a:p>
          <a:p>
            <a:r>
              <a:rPr lang="en-US" dirty="0" smtClean="0"/>
              <a:t>Color known – ‘Top down’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6762-061B-1D4F-9CF2-CB51EB1E84B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513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</a:p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164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862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Hammer home that</a:t>
            </a:r>
            <a:r>
              <a:rPr lang="en-US" baseline="0" dirty="0" smtClean="0"/>
              <a:t> we predict the shape same/response same trials to be fastest under all of our hypotheses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566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 6, excluded 1 for poor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48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Bottom-up results mirror what our previous tasks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457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Bottom up: Replicates previous paradigms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07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Max 48 trials each, then subtract incorrect trials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3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** SOME PARTICIPANTS DO NOT HAVE ANY TRIALS THAT FIT INTO THESE CATEGORIES (i.e., some participants always answered wrong on the small number of trials [~2-10] and thus don’t have a mean to use here)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881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down looks like what we’d expect from Hypothesis 2 (response incongruence is the cause of congruence effects)</a:t>
            </a:r>
          </a:p>
          <a:p>
            <a:endParaRPr lang="en-US" dirty="0" smtClean="0"/>
          </a:p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: if surprise, might take more control (</a:t>
            </a:r>
            <a:r>
              <a:rPr lang="en-US" dirty="0" err="1" smtClean="0"/>
              <a:t>cavanagh</a:t>
            </a:r>
            <a:r>
              <a:rPr lang="en-US" dirty="0" smtClean="0"/>
              <a:t> and frank theta as cc mechanism paper)</a:t>
            </a:r>
          </a:p>
          <a:p>
            <a:r>
              <a:rPr lang="en-US" dirty="0" smtClean="0"/>
              <a:t>Surprise for both outer ones (don’t overlap with</a:t>
            </a:r>
            <a:r>
              <a:rPr lang="en-US" baseline="0" dirty="0" smtClean="0"/>
              <a:t> each other at all)</a:t>
            </a:r>
          </a:p>
          <a:p>
            <a:r>
              <a:rPr lang="en-US" baseline="0" dirty="0" smtClean="0"/>
              <a:t>Left one is surprising due to perceptual </a:t>
            </a:r>
            <a:r>
              <a:rPr lang="en-US" baseline="0" dirty="0" err="1" smtClean="0"/>
              <a:t>similairty</a:t>
            </a:r>
            <a:r>
              <a:rPr lang="en-US" baseline="0" dirty="0" smtClean="0"/>
              <a:t>, right with response similarity</a:t>
            </a:r>
          </a:p>
          <a:p>
            <a:r>
              <a:rPr lang="en-US" baseline="0" dirty="0" smtClean="0"/>
              <a:t>If setting point for </a:t>
            </a:r>
            <a:r>
              <a:rPr lang="en-US" baseline="0" dirty="0" err="1" smtClean="0"/>
              <a:t>congitive</a:t>
            </a:r>
            <a:r>
              <a:rPr lang="en-US" baseline="0" dirty="0" smtClean="0"/>
              <a:t> control due to a combo of those, the middle condition would be the set point and need to adjust from that hence longer RT</a:t>
            </a:r>
          </a:p>
          <a:p>
            <a:r>
              <a:rPr lang="en-US" baseline="0" dirty="0" smtClean="0"/>
              <a:t>How do speed accuracy tradeoff plays a </a:t>
            </a:r>
            <a:r>
              <a:rPr lang="en-US" baseline="0" smtClean="0"/>
              <a:t>role in this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418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Incong</a:t>
            </a:r>
            <a:r>
              <a:rPr lang="en-US" dirty="0" smtClean="0"/>
              <a:t> per/ </a:t>
            </a:r>
            <a:r>
              <a:rPr lang="en-US" dirty="0" err="1" smtClean="0"/>
              <a:t>cong</a:t>
            </a:r>
            <a:r>
              <a:rPr lang="en-US" dirty="0" smtClean="0"/>
              <a:t> per accuracy: [0.8</a:t>
            </a:r>
            <a:r>
              <a:rPr lang="en-US" baseline="0" dirty="0" smtClean="0"/>
              <a:t> – 1.0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9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Clear</a:t>
            </a:r>
            <a:r>
              <a:rPr lang="en-US" baseline="0" dirty="0" smtClean="0"/>
              <a:t> variability</a:t>
            </a:r>
            <a:endParaRPr lang="en-US" dirty="0" smtClean="0"/>
          </a:p>
          <a:p>
            <a:r>
              <a:rPr lang="en-US" dirty="0" smtClean="0"/>
              <a:t>Max 12 trials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5D4DD-91ED-FF46-9337-B6AE30D2FDE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985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systematic</a:t>
            </a:r>
            <a:r>
              <a:rPr lang="en-US" baseline="0" dirty="0" smtClean="0"/>
              <a:t> trends across subject</a:t>
            </a:r>
            <a:r>
              <a:rPr lang="is-IS" baseline="0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 12 trials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5D4DD-91ED-FF46-9337-B6AE30D2FDE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105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52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9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118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Point- we can look</a:t>
            </a:r>
            <a:r>
              <a:rPr lang="en-US" baseline="0" dirty="0" smtClean="0"/>
              <a:t> at single target trials to see what the effect of </a:t>
            </a:r>
            <a:r>
              <a:rPr lang="en-US" baseline="0" dirty="0" err="1" smtClean="0"/>
              <a:t>nr</a:t>
            </a:r>
            <a:r>
              <a:rPr lang="en-US" baseline="0" dirty="0" smtClean="0"/>
              <a:t> of matching shapes has on target discrimination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726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 variance:</a:t>
            </a:r>
            <a:r>
              <a:rPr lang="en-US" baseline="0" dirty="0" smtClean="0"/>
              <a:t> some subjects do show longer </a:t>
            </a:r>
            <a:r>
              <a:rPr lang="en-US" baseline="0" dirty="0" err="1" smtClean="0"/>
              <a:t>Rts</a:t>
            </a:r>
            <a:r>
              <a:rPr lang="en-US" baseline="0" dirty="0" smtClean="0"/>
              <a:t> for the 3 conditions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626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84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** SOME PARTICIPANTS DO NOT HAVE ANY TRIALS THAT FIT INTO THESE CATEGORIES (i.e., some participants always answered wrong on the small number of trials [~2-10] and thus don’t have a mean to use here)</a:t>
            </a:r>
          </a:p>
          <a:p>
            <a:endParaRPr lang="en-US" dirty="0" smtClean="0"/>
          </a:p>
          <a:p>
            <a:r>
              <a:rPr lang="en-US" dirty="0" smtClean="0"/>
              <a:t>This is the  mean difference between BU </a:t>
            </a:r>
            <a:r>
              <a:rPr lang="en-US" dirty="0" err="1" smtClean="0"/>
              <a:t>rt</a:t>
            </a:r>
            <a:r>
              <a:rPr lang="en-US" dirty="0" smtClean="0"/>
              <a:t> and TD </a:t>
            </a:r>
            <a:r>
              <a:rPr lang="en-US" dirty="0" err="1" smtClean="0"/>
              <a:t>rt</a:t>
            </a:r>
            <a:r>
              <a:rPr lang="en-US" dirty="0" smtClean="0"/>
              <a:t> for each subject for each condition, with BS SEMS of the mean differences</a:t>
            </a:r>
          </a:p>
          <a:p>
            <a:r>
              <a:rPr lang="en-US" dirty="0" smtClean="0"/>
              <a:t>Idea is to see what exists in the bottom-up data that isn’t in the top-down data by subtracting the top-down as if it were baseline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568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is the same from slide 2, just isolated bottom-up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Analysis:</a:t>
            </a:r>
          </a:p>
          <a:p>
            <a:r>
              <a:rPr lang="en-US" baseline="0" dirty="0" smtClean="0"/>
              <a:t>1. </a:t>
            </a:r>
            <a:r>
              <a:rPr lang="en-US" strike="sngStrike" baseline="0" dirty="0" smtClean="0"/>
              <a:t>check </a:t>
            </a:r>
            <a:r>
              <a:rPr lang="en-US" strike="sngStrike" baseline="0" dirty="0" err="1" smtClean="0"/>
              <a:t>accoridng</a:t>
            </a:r>
            <a:r>
              <a:rPr lang="en-US" strike="sngStrike" baseline="0" dirty="0" smtClean="0"/>
              <a:t> to </a:t>
            </a:r>
            <a:r>
              <a:rPr lang="en-US" strike="sngStrike" baseline="0" dirty="0" err="1" smtClean="0"/>
              <a:t>whetehr</a:t>
            </a:r>
            <a:r>
              <a:rPr lang="en-US" strike="sngStrike" baseline="0" dirty="0" smtClean="0"/>
              <a:t> response itself was repeated </a:t>
            </a:r>
            <a:r>
              <a:rPr lang="en-US" strike="sngStrike" baseline="0" dirty="0" err="1" smtClean="0"/>
              <a:t>ornot</a:t>
            </a:r>
            <a:r>
              <a:rPr lang="en-US" strike="sngStrike" baseline="0" dirty="0" smtClean="0"/>
              <a:t> repeated for each type of two target trial (collapsing across all 2 target trial types, and with the 1 target trial type 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Gratton</a:t>
            </a:r>
            <a:r>
              <a:rPr lang="en-US" strike="sngStrike" dirty="0" smtClean="0"/>
              <a:t> (Grafton?) effect analysis (switching between congruent previous vs. incongruent previous</a:t>
            </a:r>
            <a:r>
              <a:rPr lang="en-US" strike="sngStrike" baseline="0" dirty="0" smtClean="0"/>
              <a:t> trial) sequence effects</a:t>
            </a:r>
            <a:endParaRPr lang="en-US" strike="sngStrike" dirty="0" smtClean="0"/>
          </a:p>
          <a:p>
            <a:r>
              <a:rPr lang="en-US" dirty="0" smtClean="0"/>
              <a:t>3. </a:t>
            </a:r>
            <a:r>
              <a:rPr lang="en-US" strike="noStrike" dirty="0" smtClean="0"/>
              <a:t>Separate</a:t>
            </a:r>
            <a:r>
              <a:rPr lang="en-US" strike="noStrike" baseline="0" dirty="0" smtClean="0"/>
              <a:t> out the response trials </a:t>
            </a:r>
            <a:r>
              <a:rPr lang="en-US" strike="noStrike" baseline="0" dirty="0" err="1" smtClean="0"/>
              <a:t>wrt</a:t>
            </a:r>
            <a:r>
              <a:rPr lang="en-US" strike="noStrike" baseline="0" dirty="0" smtClean="0"/>
              <a:t> to whether the same response or diff response (e.g., 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/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 trials, whether same response as this trial or different response)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454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is the same from slide 2, just isolated top-down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34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Trend:</a:t>
            </a:r>
            <a:r>
              <a:rPr lang="en-US" baseline="0" dirty="0" smtClean="0"/>
              <a:t> response repetition matters when the current trial has same responses (in </a:t>
            </a:r>
            <a:r>
              <a:rPr lang="en-US" baseline="0" dirty="0" err="1" smtClean="0"/>
              <a:t>exps</a:t>
            </a:r>
            <a:r>
              <a:rPr lang="en-US" baseline="0" dirty="0" smtClean="0"/>
              <a:t> 1A and 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3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Plots:</a:t>
            </a:r>
          </a:p>
          <a:p>
            <a:r>
              <a:rPr lang="en-US" dirty="0" smtClean="0"/>
              <a:t>Plot </a:t>
            </a:r>
            <a:r>
              <a:rPr lang="en-US" dirty="0" err="1" smtClean="0"/>
              <a:t>cong</a:t>
            </a:r>
            <a:r>
              <a:rPr lang="en-US" dirty="0" smtClean="0"/>
              <a:t> </a:t>
            </a:r>
            <a:r>
              <a:rPr lang="en-US" dirty="0" err="1" smtClean="0"/>
              <a:t>cong</a:t>
            </a:r>
            <a:r>
              <a:rPr lang="en-US" dirty="0" smtClean="0"/>
              <a:t> and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together on the same figure</a:t>
            </a:r>
          </a:p>
          <a:p>
            <a:r>
              <a:rPr lang="en-US" dirty="0" smtClean="0"/>
              <a:t>Also plot</a:t>
            </a:r>
            <a:r>
              <a:rPr lang="en-US" baseline="0" dirty="0" smtClean="0"/>
              <a:t> with the </a:t>
            </a:r>
            <a:r>
              <a:rPr lang="en-US" baseline="0" dirty="0" err="1" smtClean="0"/>
              <a:t>xaxsi</a:t>
            </a:r>
            <a:r>
              <a:rPr lang="en-US" baseline="0" dirty="0" smtClean="0"/>
              <a:t> the same and put all three 2 trial types on same plot to see if there are main effects there (for each type of 2 target trial)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Better way to convey the material here??? Not x axis stuff here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Analysis:</a:t>
            </a:r>
          </a:p>
          <a:p>
            <a:r>
              <a:rPr lang="en-US" baseline="0" dirty="0" smtClean="0"/>
              <a:t>1. check </a:t>
            </a:r>
            <a:r>
              <a:rPr lang="en-US" baseline="0" dirty="0" err="1" smtClean="0"/>
              <a:t>accoridng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whetehr</a:t>
            </a:r>
            <a:r>
              <a:rPr lang="en-US" baseline="0" dirty="0" smtClean="0"/>
              <a:t> response itself was repeated </a:t>
            </a:r>
            <a:r>
              <a:rPr lang="en-US" baseline="0" dirty="0" err="1" smtClean="0"/>
              <a:t>ornot</a:t>
            </a:r>
            <a:r>
              <a:rPr lang="en-US" baseline="0" dirty="0" smtClean="0"/>
              <a:t> repeated for each type of two target trial (collapsing across all 2 target trial types, and with the 1 target trial type 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2. </a:t>
            </a:r>
            <a:r>
              <a:rPr lang="en-US" dirty="0" err="1" smtClean="0"/>
              <a:t>Gratton</a:t>
            </a:r>
            <a:r>
              <a:rPr lang="en-US" dirty="0" smtClean="0"/>
              <a:t> (Grafton?) effect analysis (switching between congruent previous vs. incongruent previous</a:t>
            </a:r>
            <a:r>
              <a:rPr lang="en-US" baseline="0" dirty="0" smtClean="0"/>
              <a:t> trial) sequence effects</a:t>
            </a:r>
            <a:endParaRPr lang="en-US" dirty="0" smtClean="0"/>
          </a:p>
          <a:p>
            <a:r>
              <a:rPr lang="en-US" dirty="0" smtClean="0"/>
              <a:t>3. Separate</a:t>
            </a:r>
            <a:r>
              <a:rPr lang="en-US" baseline="0" dirty="0" smtClean="0"/>
              <a:t> out the response trials </a:t>
            </a:r>
            <a:r>
              <a:rPr lang="en-US" baseline="0" dirty="0" err="1" smtClean="0"/>
              <a:t>wrt</a:t>
            </a:r>
            <a:r>
              <a:rPr lang="en-US" baseline="0" dirty="0" smtClean="0"/>
              <a:t> to whether the same response or diff response (e.g., </a:t>
            </a:r>
            <a:r>
              <a:rPr lang="en-US" baseline="0" dirty="0" err="1" smtClean="0"/>
              <a:t>cong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cong</a:t>
            </a:r>
            <a:r>
              <a:rPr lang="en-US" baseline="0" dirty="0" smtClean="0"/>
              <a:t> trials, whether same response as this trial or different response)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Bernhard </a:t>
            </a:r>
            <a:r>
              <a:rPr lang="en-US" dirty="0" err="1" smtClean="0"/>
              <a:t>Hommel</a:t>
            </a:r>
            <a:r>
              <a:rPr lang="en-US" dirty="0" smtClean="0"/>
              <a:t> (shared representations) BBS paper- theory of event coding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30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NON-REPLICATING SUBJECTS: each congruency condition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Ud1 (also TD), ud2 (also for TD, small), ud5 (large), ud8, ud9 (large), ud16, ud17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92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NON-REPLICATING SUBJECTS: each congruency condition ACCURACY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12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142B5FBB-68F7-2847-B69F-570177A2FBCE}" type="datetimeFigureOut">
              <a:rPr lang="en-US" smtClean="0"/>
              <a:pPr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7C62501A-F5C8-9F4B-B88B-9906331593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18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6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1" y="252523"/>
            <a:ext cx="11639595" cy="632903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806010" y="6336854"/>
            <a:ext cx="851661" cy="521146"/>
            <a:chOff x="321520" y="4360667"/>
            <a:chExt cx="594700" cy="344550"/>
          </a:xfrm>
        </p:grpSpPr>
        <p:sp>
          <p:nvSpPr>
            <p:cNvPr id="27" name="Rectangle 26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8905084" y="6336854"/>
            <a:ext cx="851661" cy="521146"/>
            <a:chOff x="1965004" y="4355115"/>
            <a:chExt cx="594700" cy="344550"/>
          </a:xfrm>
        </p:grpSpPr>
        <p:sp>
          <p:nvSpPr>
            <p:cNvPr id="35" name="Rectangle 34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40" name="Rectangle 3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1" name="Rectangle 4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38" name="Rectangle 3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1904023" y="1490827"/>
            <a:ext cx="4139379" cy="333651"/>
            <a:chOff x="1946555" y="1448295"/>
            <a:chExt cx="4139379" cy="333651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1946555" y="1604520"/>
              <a:ext cx="373625" cy="0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911177" y="1620562"/>
              <a:ext cx="353958" cy="4916"/>
            </a:xfrm>
            <a:prstGeom prst="line">
              <a:avLst/>
            </a:prstGeom>
            <a:ln w="57150">
              <a:solidFill>
                <a:srgbClr val="CC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271020" y="1448295"/>
              <a:ext cx="1612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Repeated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02376" y="1474169"/>
              <a:ext cx="2083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Switched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695143" y="694889"/>
            <a:ext cx="1504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83431" y="6500257"/>
            <a:ext cx="1719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Current trial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5328" cy="6669272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806010" y="6273056"/>
            <a:ext cx="851661" cy="521146"/>
            <a:chOff x="321520" y="4360667"/>
            <a:chExt cx="594700" cy="344550"/>
          </a:xfrm>
        </p:grpSpPr>
        <p:sp>
          <p:nvSpPr>
            <p:cNvPr id="27" name="Rectangle 26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8905084" y="6273056"/>
            <a:ext cx="851661" cy="521146"/>
            <a:chOff x="1965004" y="4355115"/>
            <a:chExt cx="594700" cy="344550"/>
          </a:xfrm>
        </p:grpSpPr>
        <p:sp>
          <p:nvSpPr>
            <p:cNvPr id="35" name="Rectangle 34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40" name="Rectangle 3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1" name="Rectangle 4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38" name="Rectangle 3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1755166" y="1384497"/>
            <a:ext cx="4139379" cy="333651"/>
            <a:chOff x="1946555" y="1448295"/>
            <a:chExt cx="4139379" cy="333651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1946555" y="1604520"/>
              <a:ext cx="373625" cy="0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911177" y="1620562"/>
              <a:ext cx="353958" cy="4916"/>
            </a:xfrm>
            <a:prstGeom prst="line">
              <a:avLst/>
            </a:prstGeom>
            <a:ln w="57150">
              <a:solidFill>
                <a:srgbClr val="CC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271020" y="1448295"/>
              <a:ext cx="1612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Repeated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02376" y="1474169"/>
              <a:ext cx="2083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Switched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695143" y="631091"/>
            <a:ext cx="1504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83431" y="6436459"/>
            <a:ext cx="1719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Current trial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681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417588" y="1017895"/>
            <a:ext cx="4535610" cy="339674"/>
            <a:chOff x="484511" y="294881"/>
            <a:chExt cx="4535610" cy="33967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84511" y="406776"/>
              <a:ext cx="518426" cy="0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635558" y="428900"/>
              <a:ext cx="491138" cy="2737"/>
            </a:xfrm>
            <a:prstGeom prst="line">
              <a:avLst/>
            </a:prstGeom>
            <a:ln w="57150">
              <a:solidFill>
                <a:srgbClr val="CC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628030" y="294881"/>
              <a:ext cx="2237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Repeated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97916" y="326778"/>
              <a:ext cx="22222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Switched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-978200" y="2222204"/>
            <a:ext cx="4242391" cy="4635795"/>
            <a:chOff x="0" y="114300"/>
            <a:chExt cx="12004158" cy="6743700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4300"/>
              <a:ext cx="12004158" cy="6527261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5806010" y="6336854"/>
              <a:ext cx="851661" cy="521146"/>
              <a:chOff x="321520" y="4360667"/>
              <a:chExt cx="594700" cy="34455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321520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342868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10426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70" name="Rectangle 6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8905084" y="6336854"/>
              <a:ext cx="851661" cy="521146"/>
              <a:chOff x="1965004" y="4355115"/>
              <a:chExt cx="594700" cy="34455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1965004" y="4355115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1986352" y="4403136"/>
                <a:ext cx="218057" cy="229340"/>
                <a:chOff x="2611120" y="5666740"/>
                <a:chExt cx="363220" cy="353060"/>
              </a:xfrm>
            </p:grpSpPr>
            <p:sp>
              <p:nvSpPr>
                <p:cNvPr id="80" name="Rectangle 7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 rot="10800000">
                <a:off x="2310003" y="4452634"/>
                <a:ext cx="218057" cy="229340"/>
                <a:chOff x="2611120" y="5666740"/>
                <a:chExt cx="363220" cy="353060"/>
              </a:xfrm>
            </p:grpSpPr>
            <p:sp>
              <p:nvSpPr>
                <p:cNvPr id="78" name="Rectangle 7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</p:grpSp>
      <p:grpSp>
        <p:nvGrpSpPr>
          <p:cNvPr id="100" name="Group 99"/>
          <p:cNvGrpSpPr/>
          <p:nvPr/>
        </p:nvGrpSpPr>
        <p:grpSpPr>
          <a:xfrm>
            <a:off x="2953560" y="2222204"/>
            <a:ext cx="5273750" cy="4635796"/>
            <a:chOff x="340241" y="252523"/>
            <a:chExt cx="11639595" cy="6605477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41" y="252523"/>
              <a:ext cx="11639595" cy="6329030"/>
            </a:xfrm>
            <a:prstGeom prst="rect">
              <a:avLst/>
            </a:prstGeom>
          </p:spPr>
        </p:pic>
        <p:grpSp>
          <p:nvGrpSpPr>
            <p:cNvPr id="84" name="Group 83"/>
            <p:cNvGrpSpPr/>
            <p:nvPr/>
          </p:nvGrpSpPr>
          <p:grpSpPr>
            <a:xfrm>
              <a:off x="5806010" y="6336854"/>
              <a:ext cx="851661" cy="521146"/>
              <a:chOff x="321520" y="4360667"/>
              <a:chExt cx="594700" cy="344550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321520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342868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90" name="Rectangle 8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610426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88" name="Rectangle 8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92" name="Group 91"/>
            <p:cNvGrpSpPr/>
            <p:nvPr/>
          </p:nvGrpSpPr>
          <p:grpSpPr>
            <a:xfrm>
              <a:off x="8905084" y="6336854"/>
              <a:ext cx="851661" cy="521146"/>
              <a:chOff x="1965004" y="4355115"/>
              <a:chExt cx="594700" cy="34455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1965004" y="4355115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>
                <a:off x="1986352" y="4403136"/>
                <a:ext cx="218057" cy="229340"/>
                <a:chOff x="2611120" y="5666740"/>
                <a:chExt cx="363220" cy="353060"/>
              </a:xfrm>
            </p:grpSpPr>
            <p:sp>
              <p:nvSpPr>
                <p:cNvPr id="98" name="Rectangle 9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 rot="10800000">
                <a:off x="2310003" y="4452634"/>
                <a:ext cx="218057" cy="229340"/>
                <a:chOff x="2611120" y="5666740"/>
                <a:chExt cx="363220" cy="353060"/>
              </a:xfrm>
            </p:grpSpPr>
            <p:sp>
              <p:nvSpPr>
                <p:cNvPr id="96" name="Rectangle 9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</p:grpSp>
      <p:grpSp>
        <p:nvGrpSpPr>
          <p:cNvPr id="118" name="Group 117"/>
          <p:cNvGrpSpPr/>
          <p:nvPr/>
        </p:nvGrpSpPr>
        <p:grpSpPr>
          <a:xfrm>
            <a:off x="7783028" y="2212930"/>
            <a:ext cx="5400976" cy="4571998"/>
            <a:chOff x="0" y="0"/>
            <a:chExt cx="12265328" cy="6794202"/>
          </a:xfrm>
        </p:grpSpPr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265328" cy="6669272"/>
            </a:xfrm>
            <a:prstGeom prst="rect">
              <a:avLst/>
            </a:prstGeom>
          </p:spPr>
        </p:pic>
        <p:grpSp>
          <p:nvGrpSpPr>
            <p:cNvPr id="102" name="Group 101"/>
            <p:cNvGrpSpPr/>
            <p:nvPr/>
          </p:nvGrpSpPr>
          <p:grpSpPr>
            <a:xfrm>
              <a:off x="5806010" y="6273056"/>
              <a:ext cx="851661" cy="521146"/>
              <a:chOff x="321520" y="4360667"/>
              <a:chExt cx="594700" cy="344550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321520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04" name="Group 103"/>
              <p:cNvGrpSpPr/>
              <p:nvPr/>
            </p:nvGrpSpPr>
            <p:grpSpPr>
              <a:xfrm>
                <a:off x="342868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108" name="Rectangle 10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05" name="Group 104"/>
              <p:cNvGrpSpPr/>
              <p:nvPr/>
            </p:nvGrpSpPr>
            <p:grpSpPr>
              <a:xfrm>
                <a:off x="610426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110" name="Group 109"/>
            <p:cNvGrpSpPr/>
            <p:nvPr/>
          </p:nvGrpSpPr>
          <p:grpSpPr>
            <a:xfrm>
              <a:off x="8905084" y="6273056"/>
              <a:ext cx="851661" cy="521146"/>
              <a:chOff x="1965004" y="4355115"/>
              <a:chExt cx="594700" cy="344550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1965004" y="4355115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1986352" y="4403136"/>
                <a:ext cx="218057" cy="229340"/>
                <a:chOff x="2611120" y="5666740"/>
                <a:chExt cx="363220" cy="353060"/>
              </a:xfrm>
            </p:grpSpPr>
            <p:sp>
              <p:nvSpPr>
                <p:cNvPr id="116" name="Rectangle 11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13" name="Group 112"/>
              <p:cNvGrpSpPr/>
              <p:nvPr/>
            </p:nvGrpSpPr>
            <p:grpSpPr>
              <a:xfrm rot="10800000">
                <a:off x="2310003" y="4452634"/>
                <a:ext cx="218057" cy="229340"/>
                <a:chOff x="2611120" y="5666740"/>
                <a:chExt cx="363220" cy="353060"/>
              </a:xfrm>
            </p:grpSpPr>
            <p:sp>
              <p:nvSpPr>
                <p:cNvPr id="114" name="Rectangle 11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4723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" r="8504"/>
          <a:stretch/>
        </p:blipFill>
        <p:spPr>
          <a:xfrm>
            <a:off x="-488392" y="659316"/>
            <a:ext cx="6174659" cy="44759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08668" y="4728069"/>
            <a:ext cx="5499170" cy="343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5" name="Group 4"/>
          <p:cNvGrpSpPr/>
          <p:nvPr/>
        </p:nvGrpSpPr>
        <p:grpSpPr>
          <a:xfrm>
            <a:off x="321520" y="4380330"/>
            <a:ext cx="594700" cy="712459"/>
            <a:chOff x="2575560" y="5623084"/>
            <a:chExt cx="990600" cy="1096804"/>
          </a:xfrm>
        </p:grpSpPr>
        <p:grpSp>
          <p:nvGrpSpPr>
            <p:cNvPr id="6" name="Group 5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4" name="Rectangle 1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2" name="Rectangle 1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2661921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14040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48655" y="4380330"/>
            <a:ext cx="594700" cy="712459"/>
            <a:chOff x="3240987" y="5560668"/>
            <a:chExt cx="990600" cy="1096804"/>
          </a:xfrm>
        </p:grpSpPr>
        <p:sp>
          <p:nvSpPr>
            <p:cNvPr id="17" name="Rectangle 16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4" name="Rectangle 2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2" name="Rectangle 2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3327348" y="614692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79467" y="614692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965002" y="4374778"/>
            <a:ext cx="636711" cy="712459"/>
            <a:chOff x="5167440" y="5573656"/>
            <a:chExt cx="1060579" cy="1096804"/>
          </a:xfrm>
        </p:grpSpPr>
        <p:sp>
          <p:nvSpPr>
            <p:cNvPr id="27" name="Rectangle 2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4" name="Rectangle 3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5" name="Rectangle 3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5253801" y="6159911"/>
              <a:ext cx="386079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97075" y="6163764"/>
              <a:ext cx="730944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260343" y="4374875"/>
            <a:ext cx="594700" cy="712459"/>
            <a:chOff x="2575560" y="5623084"/>
            <a:chExt cx="990600" cy="1096804"/>
          </a:xfrm>
        </p:grpSpPr>
        <p:grpSp>
          <p:nvGrpSpPr>
            <p:cNvPr id="39" name="Group 38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7" name="Rectangle 4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40" name="TextBox 39"/>
            <p:cNvSpPr txBox="1"/>
            <p:nvPr/>
          </p:nvSpPr>
          <p:spPr>
            <a:xfrm>
              <a:off x="2661921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14040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074438" y="4356027"/>
            <a:ext cx="594700" cy="712459"/>
            <a:chOff x="8538228" y="5528518"/>
            <a:chExt cx="990600" cy="1096804"/>
          </a:xfrm>
        </p:grpSpPr>
        <p:sp>
          <p:nvSpPr>
            <p:cNvPr id="50" name="Rectangle 49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6" name="Rectangle 5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624589" y="611477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076708" y="611477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866349" y="4356214"/>
            <a:ext cx="636711" cy="712459"/>
            <a:chOff x="5167440" y="5573656"/>
            <a:chExt cx="1060579" cy="1096804"/>
          </a:xfrm>
        </p:grpSpPr>
        <p:sp>
          <p:nvSpPr>
            <p:cNvPr id="60" name="Rectangle 59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5253801" y="6159911"/>
              <a:ext cx="386079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497075" y="6163764"/>
              <a:ext cx="730944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" r="7520"/>
          <a:stretch/>
        </p:blipFill>
        <p:spPr>
          <a:xfrm>
            <a:off x="5868607" y="1167997"/>
            <a:ext cx="6076335" cy="3900489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6181288" y="4724402"/>
            <a:ext cx="5483299" cy="306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74" name="Group 73"/>
          <p:cNvGrpSpPr/>
          <p:nvPr/>
        </p:nvGrpSpPr>
        <p:grpSpPr>
          <a:xfrm>
            <a:off x="6610234" y="4414464"/>
            <a:ext cx="592984" cy="635011"/>
            <a:chOff x="2575560" y="5623084"/>
            <a:chExt cx="990600" cy="1096804"/>
          </a:xfrm>
        </p:grpSpPr>
        <p:grpSp>
          <p:nvGrpSpPr>
            <p:cNvPr id="129" name="Group 128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7" name="Rectangle 13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34" name="Group 133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5" name="Rectangle 13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130" name="TextBox 129"/>
            <p:cNvSpPr txBox="1"/>
            <p:nvPr/>
          </p:nvSpPr>
          <p:spPr>
            <a:xfrm>
              <a:off x="266192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11404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434983" y="4414464"/>
            <a:ext cx="592984" cy="635011"/>
            <a:chOff x="3240987" y="5560668"/>
            <a:chExt cx="990600" cy="1096804"/>
          </a:xfrm>
        </p:grpSpPr>
        <p:sp>
          <p:nvSpPr>
            <p:cNvPr id="120" name="Rectangle 119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127" name="Rectangle 1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8" name="Rectangle 1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125" name="Rectangle 1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3327347" y="614692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779467" y="614692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8248973" y="4409516"/>
            <a:ext cx="634874" cy="635011"/>
            <a:chOff x="5167440" y="5573656"/>
            <a:chExt cx="1060579" cy="1096804"/>
          </a:xfrm>
        </p:grpSpPr>
        <p:sp>
          <p:nvSpPr>
            <p:cNvPr id="111" name="Rectangle 11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18" name="Rectangle 11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16" name="Rectangle 11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5253800" y="6159913"/>
              <a:ext cx="386081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497075" y="6163764"/>
              <a:ext cx="730944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506364" y="4409602"/>
            <a:ext cx="592984" cy="635011"/>
            <a:chOff x="2575560" y="5623084"/>
            <a:chExt cx="990600" cy="1096804"/>
          </a:xfrm>
        </p:grpSpPr>
        <p:grpSp>
          <p:nvGrpSpPr>
            <p:cNvPr id="101" name="Group 10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06" name="Group 10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7" name="Rectangle 10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102" name="TextBox 101"/>
            <p:cNvSpPr txBox="1"/>
            <p:nvPr/>
          </p:nvSpPr>
          <p:spPr>
            <a:xfrm>
              <a:off x="266192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11404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0292451" y="4392804"/>
            <a:ext cx="592984" cy="635011"/>
            <a:chOff x="8538228" y="5528518"/>
            <a:chExt cx="990600" cy="1096804"/>
          </a:xfrm>
        </p:grpSpPr>
        <p:sp>
          <p:nvSpPr>
            <p:cNvPr id="92" name="Rectangle 91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8624588" y="611477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76708" y="611477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1073524" y="4392970"/>
            <a:ext cx="634874" cy="635011"/>
            <a:chOff x="5167440" y="5573656"/>
            <a:chExt cx="1060579" cy="1096804"/>
          </a:xfrm>
        </p:grpSpPr>
        <p:sp>
          <p:nvSpPr>
            <p:cNvPr id="83" name="Rectangle 8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0" name="Rectangle 8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1" name="Rectangle 9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88" name="Rectangle 8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9" name="Rectangle 8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5253800" y="6159913"/>
              <a:ext cx="386081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497075" y="6163764"/>
              <a:ext cx="730944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96239" y="475559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1265996" y="4761149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073052" y="4751042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3329985" y="474125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4181475" y="4747074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4966955" y="4745995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691377" y="4760699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7512643" y="475559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8329343" y="4766221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9617940" y="475388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0364227" y="4735079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1186554" y="4706385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360775" y="120998"/>
            <a:ext cx="11703075" cy="6737002"/>
            <a:chOff x="360775" y="120998"/>
            <a:chExt cx="11703075" cy="673700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787" y="120998"/>
              <a:ext cx="11287125" cy="673700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395663" y="6263692"/>
              <a:ext cx="9160042" cy="52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112233" y="5728361"/>
              <a:ext cx="990600" cy="1096804"/>
              <a:chOff x="2575560" y="5623084"/>
              <a:chExt cx="990600" cy="109680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4" name="Rectangle 13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2" name="Rectangle 11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" name="TextBox 6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490004" y="5728361"/>
              <a:ext cx="990600" cy="1096804"/>
              <a:chOff x="3240987" y="5560668"/>
              <a:chExt cx="990600" cy="109680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40987" y="556066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276547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5400000">
                <a:off x="3827151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332734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77946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49804" y="5719814"/>
              <a:ext cx="1060579" cy="1096804"/>
              <a:chOff x="5167440" y="5573656"/>
              <a:chExt cx="1060579" cy="109680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4" name="Rectangle 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360775" y="5713882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Percept</a:t>
              </a:r>
              <a:endParaRPr lang="en-US" sz="2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78931" y="6205323"/>
              <a:ext cx="1261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Response</a:t>
              </a:r>
              <a:endParaRPr lang="en-US" sz="2000" b="1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950319" y="5719963"/>
              <a:ext cx="990600" cy="1096804"/>
              <a:chOff x="2575560" y="5623084"/>
              <a:chExt cx="990600" cy="1096804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" name="Group 42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7" name="Rectangle 46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5" name="Rectangle 44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0" name="TextBox 39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263504" y="5690948"/>
              <a:ext cx="990600" cy="1096804"/>
              <a:chOff x="8538228" y="5528518"/>
              <a:chExt cx="990600" cy="1096804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8538228" y="552851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8573788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 rot="5400000">
                <a:off x="9124392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5" name="Rectangle 5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TextBox 52"/>
              <p:cNvSpPr txBox="1"/>
              <p:nvPr/>
            </p:nvSpPr>
            <p:spPr>
              <a:xfrm>
                <a:off x="862458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907670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568314" y="5691236"/>
              <a:ext cx="1060579" cy="1096804"/>
              <a:chOff x="5167440" y="5573656"/>
              <a:chExt cx="1060579" cy="109680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1064351" y="6356413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N = 18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72856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0"/>
            <a:ext cx="11489844" cy="6858000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1914525" y="3371848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979178" y="3328988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1914525" y="6210298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32717" y="6219822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914525" y="6510337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1980829" y="3234688"/>
            <a:ext cx="3663276" cy="369586"/>
            <a:chOff x="1966541" y="3291840"/>
            <a:chExt cx="3663276" cy="369586"/>
          </a:xfrm>
        </p:grpSpPr>
        <p:grpSp>
          <p:nvGrpSpPr>
            <p:cNvPr id="72" name="Group 71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42" name="Rectangle 4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54" name="Rectangle 5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52" name="Rectangle 5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64" name="Rectangle 6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62" name="Rectangle 6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81" name="Rectangle 8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5" name="Group 84"/>
          <p:cNvGrpSpPr/>
          <p:nvPr/>
        </p:nvGrpSpPr>
        <p:grpSpPr>
          <a:xfrm>
            <a:off x="6855642" y="3243256"/>
            <a:ext cx="3663276" cy="369586"/>
            <a:chOff x="1966541" y="3291840"/>
            <a:chExt cx="3663276" cy="369586"/>
          </a:xfrm>
        </p:grpSpPr>
        <p:grpSp>
          <p:nvGrpSpPr>
            <p:cNvPr id="86" name="Group 85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2" name="Group 101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04" name="Rectangle 10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8" name="Group 87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99" name="Rectangle 9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97" name="Rectangle 9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9" name="Group 88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92" name="Rectangle 9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5" name="Group 114"/>
          <p:cNvGrpSpPr/>
          <p:nvPr/>
        </p:nvGrpSpPr>
        <p:grpSpPr>
          <a:xfrm>
            <a:off x="1967176" y="6135041"/>
            <a:ext cx="3663276" cy="369586"/>
            <a:chOff x="1966541" y="3291840"/>
            <a:chExt cx="3663276" cy="369586"/>
          </a:xfrm>
        </p:grpSpPr>
        <p:grpSp>
          <p:nvGrpSpPr>
            <p:cNvPr id="116" name="Group 115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9" name="Group 138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43" name="Rectangle 1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41" name="Rectangle 14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7" name="Group 116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2" name="Group 131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36" name="Rectangle 1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34" name="Rectangle 1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8" name="Group 117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129" name="Rectangle 12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" name="Group 125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127" name="Rectangle 12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9" name="Group 118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22" name="Rectangle 1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5" name="Group 144"/>
          <p:cNvGrpSpPr/>
          <p:nvPr/>
        </p:nvGrpSpPr>
        <p:grpSpPr>
          <a:xfrm>
            <a:off x="6875245" y="6165711"/>
            <a:ext cx="3663276" cy="369586"/>
            <a:chOff x="1966541" y="3291840"/>
            <a:chExt cx="3663276" cy="369586"/>
          </a:xfrm>
        </p:grpSpPr>
        <p:grpSp>
          <p:nvGrpSpPr>
            <p:cNvPr id="146" name="Group 145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73" name="Rectangle 17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Rectangle 17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0" name="Group 169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71" name="Rectangle 17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2" name="Group 161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66" name="Rectangle 16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3" name="Group 162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64" name="Rectangle 16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8" name="Group 147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54" name="Rectangle 153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5" name="Group 154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159" name="Rectangle 15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" name="Group 155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157" name="Rectangle 1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9" name="Group 148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52" name="Rectangle 15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75" name="TextBox 174"/>
          <p:cNvSpPr txBox="1"/>
          <p:nvPr/>
        </p:nvSpPr>
        <p:spPr>
          <a:xfrm>
            <a:off x="2306688" y="6524621"/>
            <a:ext cx="291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latin typeface="Arial" charset="0"/>
                <a:ea typeface="Arial" charset="0"/>
                <a:cs typeface="Arial" charset="0"/>
              </a:rPr>
              <a:t>Previous trial type</a:t>
            </a:r>
            <a:endParaRPr lang="en-US" sz="1400" b="1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9050376" y="720864"/>
            <a:ext cx="680294" cy="359672"/>
            <a:chOff x="3040921" y="3297928"/>
            <a:chExt cx="680294" cy="359672"/>
          </a:xfrm>
        </p:grpSpPr>
        <p:sp>
          <p:nvSpPr>
            <p:cNvPr id="199" name="Rectangle 198"/>
            <p:cNvSpPr/>
            <p:nvPr/>
          </p:nvSpPr>
          <p:spPr>
            <a:xfrm>
              <a:off x="3040921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3065342" y="3329026"/>
              <a:ext cx="249441" cy="251500"/>
              <a:chOff x="2611120" y="5666740"/>
              <a:chExt cx="363220" cy="353060"/>
            </a:xfrm>
          </p:grpSpPr>
          <p:sp>
            <p:nvSpPr>
              <p:cNvPr id="204" name="Rectangle 20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3371408" y="3329026"/>
              <a:ext cx="249441" cy="251500"/>
              <a:chOff x="2611120" y="5666740"/>
              <a:chExt cx="363220" cy="353060"/>
            </a:xfrm>
          </p:grpSpPr>
          <p:sp>
            <p:nvSpPr>
              <p:cNvPr id="202" name="Rectangle 20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4244693" y="3679237"/>
            <a:ext cx="680294" cy="359672"/>
            <a:chOff x="3987105" y="3297928"/>
            <a:chExt cx="680294" cy="359672"/>
          </a:xfrm>
        </p:grpSpPr>
        <p:sp>
          <p:nvSpPr>
            <p:cNvPr id="192" name="Rectangle 191"/>
            <p:cNvSpPr/>
            <p:nvPr/>
          </p:nvSpPr>
          <p:spPr>
            <a:xfrm>
              <a:off x="3987105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4011526" y="3329026"/>
              <a:ext cx="249441" cy="251500"/>
              <a:chOff x="2611120" y="5666740"/>
              <a:chExt cx="363220" cy="353060"/>
            </a:xfrm>
          </p:grpSpPr>
          <p:sp>
            <p:nvSpPr>
              <p:cNvPr id="197" name="Rectangle 1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 rot="5400000">
              <a:off x="4385004" y="3333545"/>
              <a:ext cx="258737" cy="242464"/>
              <a:chOff x="2611120" y="5666740"/>
              <a:chExt cx="363220" cy="353060"/>
            </a:xfrm>
          </p:grpSpPr>
          <p:sp>
            <p:nvSpPr>
              <p:cNvPr id="195" name="Rectangle 19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9" name="Group 178"/>
          <p:cNvGrpSpPr/>
          <p:nvPr/>
        </p:nvGrpSpPr>
        <p:grpSpPr>
          <a:xfrm>
            <a:off x="9151513" y="3687316"/>
            <a:ext cx="680294" cy="359672"/>
            <a:chOff x="4920947" y="3291840"/>
            <a:chExt cx="680294" cy="359672"/>
          </a:xfrm>
        </p:grpSpPr>
        <p:sp>
          <p:nvSpPr>
            <p:cNvPr id="185" name="Rectangle 184"/>
            <p:cNvSpPr/>
            <p:nvPr/>
          </p:nvSpPr>
          <p:spPr>
            <a:xfrm>
              <a:off x="4920947" y="329184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6" name="Group 185"/>
            <p:cNvGrpSpPr/>
            <p:nvPr/>
          </p:nvGrpSpPr>
          <p:grpSpPr>
            <a:xfrm>
              <a:off x="4945368" y="3322938"/>
              <a:ext cx="249441" cy="251500"/>
              <a:chOff x="2611120" y="5666740"/>
              <a:chExt cx="363220" cy="353060"/>
            </a:xfrm>
          </p:grpSpPr>
          <p:sp>
            <p:nvSpPr>
              <p:cNvPr id="190" name="Rectangle 18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 rot="10800000">
              <a:off x="5315601" y="3377219"/>
              <a:ext cx="249441" cy="251500"/>
              <a:chOff x="2611120" y="5666740"/>
              <a:chExt cx="363220" cy="353060"/>
            </a:xfrm>
          </p:grpSpPr>
          <p:sp>
            <p:nvSpPr>
              <p:cNvPr id="188" name="Rectangle 18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0" name="Group 179"/>
          <p:cNvGrpSpPr/>
          <p:nvPr/>
        </p:nvGrpSpPr>
        <p:grpSpPr>
          <a:xfrm>
            <a:off x="4356491" y="737798"/>
            <a:ext cx="680294" cy="359672"/>
            <a:chOff x="-1687299" y="3572630"/>
            <a:chExt cx="680294" cy="359672"/>
          </a:xfrm>
        </p:grpSpPr>
        <p:sp>
          <p:nvSpPr>
            <p:cNvPr id="181" name="Rectangle 180"/>
            <p:cNvSpPr/>
            <p:nvPr/>
          </p:nvSpPr>
          <p:spPr>
            <a:xfrm>
              <a:off x="-1687299" y="357263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2" name="Group 181"/>
            <p:cNvGrpSpPr/>
            <p:nvPr/>
          </p:nvGrpSpPr>
          <p:grpSpPr>
            <a:xfrm>
              <a:off x="-1520001" y="3603728"/>
              <a:ext cx="249441" cy="251500"/>
              <a:chOff x="2611120" y="5666740"/>
              <a:chExt cx="363220" cy="353060"/>
            </a:xfrm>
          </p:grpSpPr>
          <p:sp>
            <p:nvSpPr>
              <p:cNvPr id="183" name="Rectangle 18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1135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-1"/>
            <a:ext cx="11494008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14525" y="3357560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79178" y="3314700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14525" y="6196010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32717" y="6205534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14525" y="6496049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980829" y="3220400"/>
            <a:ext cx="3663276" cy="369586"/>
            <a:chOff x="1966541" y="3291840"/>
            <a:chExt cx="3663276" cy="369586"/>
          </a:xfrm>
        </p:grpSpPr>
        <p:grpSp>
          <p:nvGrpSpPr>
            <p:cNvPr id="10" name="Group 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37" name="Rectangle 3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35" name="Rectangle 3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30" name="Rectangle 2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23" name="Rectangle 2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21" name="Rectangle 2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6" name="Rectangle 1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9" name="Group 38"/>
          <p:cNvGrpSpPr/>
          <p:nvPr/>
        </p:nvGrpSpPr>
        <p:grpSpPr>
          <a:xfrm>
            <a:off x="6855642" y="3228968"/>
            <a:ext cx="3663276" cy="369586"/>
            <a:chOff x="1966541" y="3291840"/>
            <a:chExt cx="3663276" cy="369586"/>
          </a:xfrm>
        </p:grpSpPr>
        <p:grpSp>
          <p:nvGrpSpPr>
            <p:cNvPr id="40" name="Group 3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60" name="Rectangle 5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58" name="Rectangle 5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53" name="Rectangle 5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9" name="Group 68"/>
          <p:cNvGrpSpPr/>
          <p:nvPr/>
        </p:nvGrpSpPr>
        <p:grpSpPr>
          <a:xfrm>
            <a:off x="1967176" y="6120753"/>
            <a:ext cx="3663276" cy="369586"/>
            <a:chOff x="1966541" y="3291840"/>
            <a:chExt cx="3663276" cy="369586"/>
          </a:xfrm>
        </p:grpSpPr>
        <p:grpSp>
          <p:nvGrpSpPr>
            <p:cNvPr id="70" name="Group 6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97" name="Rectangle 9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4" name="Group 9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95" name="Rectangle 9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1" name="Group 7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90" name="Rectangle 8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88" name="Rectangle 8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2" name="Group 7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83" name="Rectangle 8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81" name="Rectangle 8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76" name="Rectangle 7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9" name="Group 98"/>
          <p:cNvGrpSpPr/>
          <p:nvPr/>
        </p:nvGrpSpPr>
        <p:grpSpPr>
          <a:xfrm>
            <a:off x="6875245" y="6151423"/>
            <a:ext cx="3663276" cy="369586"/>
            <a:chOff x="1966541" y="3291840"/>
            <a:chExt cx="3663276" cy="369586"/>
          </a:xfrm>
        </p:grpSpPr>
        <p:grpSp>
          <p:nvGrpSpPr>
            <p:cNvPr id="100" name="Group 9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27" name="Rectangle 12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4" name="Group 12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25" name="Rectangle 12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 10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20" name="Rectangle 11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7" name="Group 11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18" name="Rectangle 11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2" name="Group 10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3" name="Group 10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29" name="TextBox 128"/>
          <p:cNvSpPr txBox="1"/>
          <p:nvPr/>
        </p:nvSpPr>
        <p:spPr>
          <a:xfrm>
            <a:off x="2306688" y="6510333"/>
            <a:ext cx="291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latin typeface="Arial" charset="0"/>
                <a:ea typeface="Arial" charset="0"/>
                <a:cs typeface="Arial" charset="0"/>
              </a:rPr>
              <a:t>Previous trial type</a:t>
            </a:r>
            <a:endParaRPr lang="en-US" sz="1400" b="1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9050376" y="706576"/>
            <a:ext cx="680294" cy="359672"/>
            <a:chOff x="3040921" y="3297928"/>
            <a:chExt cx="680294" cy="359672"/>
          </a:xfrm>
        </p:grpSpPr>
        <p:sp>
          <p:nvSpPr>
            <p:cNvPr id="131" name="Rectangle 130"/>
            <p:cNvSpPr/>
            <p:nvPr/>
          </p:nvSpPr>
          <p:spPr>
            <a:xfrm>
              <a:off x="3040921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2" name="Group 131"/>
            <p:cNvGrpSpPr/>
            <p:nvPr/>
          </p:nvGrpSpPr>
          <p:grpSpPr>
            <a:xfrm>
              <a:off x="3065342" y="3329026"/>
              <a:ext cx="249441" cy="251500"/>
              <a:chOff x="2611120" y="5666740"/>
              <a:chExt cx="363220" cy="353060"/>
            </a:xfrm>
          </p:grpSpPr>
          <p:sp>
            <p:nvSpPr>
              <p:cNvPr id="136" name="Rectangle 13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3371408" y="3329026"/>
              <a:ext cx="249441" cy="251500"/>
              <a:chOff x="2611120" y="5666740"/>
              <a:chExt cx="363220" cy="353060"/>
            </a:xfrm>
          </p:grpSpPr>
          <p:sp>
            <p:nvSpPr>
              <p:cNvPr id="134" name="Rectangle 13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8" name="Group 137"/>
          <p:cNvGrpSpPr/>
          <p:nvPr/>
        </p:nvGrpSpPr>
        <p:grpSpPr>
          <a:xfrm>
            <a:off x="4244693" y="3664949"/>
            <a:ext cx="680294" cy="359672"/>
            <a:chOff x="3987105" y="3297928"/>
            <a:chExt cx="680294" cy="359672"/>
          </a:xfrm>
        </p:grpSpPr>
        <p:sp>
          <p:nvSpPr>
            <p:cNvPr id="139" name="Rectangle 138"/>
            <p:cNvSpPr/>
            <p:nvPr/>
          </p:nvSpPr>
          <p:spPr>
            <a:xfrm>
              <a:off x="3987105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0" name="Group 139"/>
            <p:cNvGrpSpPr/>
            <p:nvPr/>
          </p:nvGrpSpPr>
          <p:grpSpPr>
            <a:xfrm>
              <a:off x="4011526" y="3329026"/>
              <a:ext cx="249441" cy="251500"/>
              <a:chOff x="2611120" y="5666740"/>
              <a:chExt cx="363220" cy="353060"/>
            </a:xfrm>
          </p:grpSpPr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 rot="5400000">
              <a:off x="4385004" y="3333545"/>
              <a:ext cx="258737" cy="242464"/>
              <a:chOff x="2611120" y="5666740"/>
              <a:chExt cx="363220" cy="353060"/>
            </a:xfrm>
          </p:grpSpPr>
          <p:sp>
            <p:nvSpPr>
              <p:cNvPr id="142" name="Rectangle 14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9151513" y="3673028"/>
            <a:ext cx="680294" cy="359672"/>
            <a:chOff x="4920947" y="3291840"/>
            <a:chExt cx="680294" cy="359672"/>
          </a:xfrm>
        </p:grpSpPr>
        <p:sp>
          <p:nvSpPr>
            <p:cNvPr id="147" name="Rectangle 146"/>
            <p:cNvSpPr/>
            <p:nvPr/>
          </p:nvSpPr>
          <p:spPr>
            <a:xfrm>
              <a:off x="4920947" y="329184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4945368" y="3322938"/>
              <a:ext cx="249441" cy="251500"/>
              <a:chOff x="2611120" y="5666740"/>
              <a:chExt cx="363220" cy="353060"/>
            </a:xfrm>
          </p:grpSpPr>
          <p:sp>
            <p:nvSpPr>
              <p:cNvPr id="152" name="Rectangle 15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 rot="10800000">
              <a:off x="5315601" y="3377219"/>
              <a:ext cx="249441" cy="251500"/>
              <a:chOff x="2611120" y="5666740"/>
              <a:chExt cx="363220" cy="353060"/>
            </a:xfrm>
          </p:grpSpPr>
          <p:sp>
            <p:nvSpPr>
              <p:cNvPr id="150" name="Rectangle 14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4356491" y="723510"/>
            <a:ext cx="680294" cy="359672"/>
            <a:chOff x="-1687299" y="3572630"/>
            <a:chExt cx="680294" cy="359672"/>
          </a:xfrm>
        </p:grpSpPr>
        <p:sp>
          <p:nvSpPr>
            <p:cNvPr id="155" name="Rectangle 154"/>
            <p:cNvSpPr/>
            <p:nvPr/>
          </p:nvSpPr>
          <p:spPr>
            <a:xfrm>
              <a:off x="-1687299" y="357263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-1520001" y="3603728"/>
              <a:ext cx="249441" cy="251500"/>
              <a:chOff x="2611120" y="5666740"/>
              <a:chExt cx="363220" cy="353060"/>
            </a:xfrm>
          </p:grpSpPr>
          <p:sp>
            <p:nvSpPr>
              <p:cNvPr id="157" name="Rectangle 1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5216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2" y="-1"/>
            <a:ext cx="11548872" cy="68932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09935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026505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04276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64076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75047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93203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6921743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77792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596890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598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0" y="-1"/>
            <a:ext cx="11548872" cy="68945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5663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112233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90004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49804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0775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8931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7007471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63520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82618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352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5" y="-1"/>
            <a:ext cx="11548872" cy="68854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5663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112233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90004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49804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0775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8931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7007471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63520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82618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788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1" r="20507" b="6442"/>
          <a:stretch/>
        </p:blipFill>
        <p:spPr>
          <a:xfrm>
            <a:off x="318977" y="975539"/>
            <a:ext cx="5571460" cy="5116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4" r="19978" b="6442"/>
          <a:stretch/>
        </p:blipFill>
        <p:spPr>
          <a:xfrm>
            <a:off x="6294474" y="975539"/>
            <a:ext cx="5613991" cy="51169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9350" y="6503782"/>
            <a:ext cx="4199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Current trial shape compatibility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970818" y="6092458"/>
            <a:ext cx="594700" cy="344550"/>
            <a:chOff x="321520" y="4360667"/>
            <a:chExt cx="594700" cy="344550"/>
          </a:xfrm>
        </p:grpSpPr>
        <p:sp>
          <p:nvSpPr>
            <p:cNvPr id="6" name="Rectangle 5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Rectangle 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545278" y="6092458"/>
            <a:ext cx="594700" cy="344550"/>
            <a:chOff x="1148655" y="4360667"/>
            <a:chExt cx="594700" cy="344550"/>
          </a:xfrm>
        </p:grpSpPr>
        <p:sp>
          <p:nvSpPr>
            <p:cNvPr id="14" name="Rectangle 13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19" name="Rectangle 1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5310803" y="6092458"/>
            <a:ext cx="594700" cy="344550"/>
            <a:chOff x="1965004" y="4355115"/>
            <a:chExt cx="594700" cy="344550"/>
          </a:xfrm>
        </p:grpSpPr>
        <p:sp>
          <p:nvSpPr>
            <p:cNvPr id="22" name="Rectangle 21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7874968" y="6117261"/>
            <a:ext cx="594700" cy="344550"/>
            <a:chOff x="321520" y="4360667"/>
            <a:chExt cx="594700" cy="344550"/>
          </a:xfrm>
        </p:grpSpPr>
        <p:sp>
          <p:nvSpPr>
            <p:cNvPr id="30" name="Rectangle 29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10449428" y="6117261"/>
            <a:ext cx="594700" cy="344550"/>
            <a:chOff x="1148655" y="4360667"/>
            <a:chExt cx="594700" cy="344550"/>
          </a:xfrm>
        </p:grpSpPr>
        <p:sp>
          <p:nvSpPr>
            <p:cNvPr id="38" name="Rectangle 37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11214953" y="6117261"/>
            <a:ext cx="594700" cy="344550"/>
            <a:chOff x="1965004" y="4355115"/>
            <a:chExt cx="594700" cy="344550"/>
          </a:xfrm>
        </p:grpSpPr>
        <p:sp>
          <p:nvSpPr>
            <p:cNvPr id="46" name="Rectangle 45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3008476" y="1677836"/>
            <a:ext cx="367880" cy="202217"/>
            <a:chOff x="321520" y="4360667"/>
            <a:chExt cx="594700" cy="344550"/>
          </a:xfrm>
        </p:grpSpPr>
        <p:sp>
          <p:nvSpPr>
            <p:cNvPr id="54" name="Rectangle 53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59" name="Rectangle 5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0" name="Rectangle 5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3172652" y="1911562"/>
            <a:ext cx="367880" cy="202217"/>
            <a:chOff x="1148655" y="4360667"/>
            <a:chExt cx="594700" cy="344550"/>
          </a:xfrm>
        </p:grpSpPr>
        <p:sp>
          <p:nvSpPr>
            <p:cNvPr id="62" name="Rectangle 61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3597859" y="1911562"/>
            <a:ext cx="367880" cy="202217"/>
            <a:chOff x="1965004" y="4355115"/>
            <a:chExt cx="594700" cy="344550"/>
          </a:xfrm>
        </p:grpSpPr>
        <p:sp>
          <p:nvSpPr>
            <p:cNvPr id="70" name="Rectangle 69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75" name="Rectangle 7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6" name="Rectangle 7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73" name="Rectangle 7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4" name="Rectangle 7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8987518" y="1677836"/>
            <a:ext cx="367880" cy="202217"/>
            <a:chOff x="321520" y="4360667"/>
            <a:chExt cx="594700" cy="344550"/>
          </a:xfrm>
        </p:grpSpPr>
        <p:sp>
          <p:nvSpPr>
            <p:cNvPr id="78" name="Rectangle 77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83" name="Rectangle 8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4" name="Rectangle 8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81" name="Rectangle 8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2" name="Rectangle 8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9151694" y="1911562"/>
            <a:ext cx="367880" cy="202217"/>
            <a:chOff x="1148655" y="4360667"/>
            <a:chExt cx="594700" cy="344550"/>
          </a:xfrm>
        </p:grpSpPr>
        <p:sp>
          <p:nvSpPr>
            <p:cNvPr id="86" name="Rectangle 85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91" name="Rectangle 9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89" name="Rectangle 8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0" name="Rectangle 8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9576901" y="1911562"/>
            <a:ext cx="367880" cy="202217"/>
            <a:chOff x="1965004" y="4355115"/>
            <a:chExt cx="594700" cy="344550"/>
          </a:xfrm>
        </p:grpSpPr>
        <p:sp>
          <p:nvSpPr>
            <p:cNvPr id="94" name="Rectangle 93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101" name="Title 1"/>
          <p:cNvSpPr txBox="1">
            <a:spLocks/>
          </p:cNvSpPr>
          <p:nvPr/>
        </p:nvSpPr>
        <p:spPr>
          <a:xfrm>
            <a:off x="329609" y="248166"/>
            <a:ext cx="11504428" cy="566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2400" dirty="0" smtClean="0"/>
              <a:t>Previous trial type by congruence of shape compatibility,</a:t>
            </a:r>
          </a:p>
          <a:p>
            <a:pPr algn="ctr"/>
            <a:r>
              <a:rPr lang="en-US" sz="2400" dirty="0"/>
              <a:t>c</a:t>
            </a:r>
            <a:r>
              <a:rPr lang="en-US" sz="2400" dirty="0" smtClean="0"/>
              <a:t>ollapsing across each specific trial type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522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0" y="14281"/>
            <a:ext cx="11612880" cy="68854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8511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055081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32852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92652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03623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21779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6950319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06368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25466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642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8533" y="1828800"/>
            <a:ext cx="9491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Congruent/Congruent = NOT FASTEST condition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dirty="0" smtClean="0"/>
              <a:t>16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80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56" y="114300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288" y="1143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44" y="114300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4700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32" y="3314700"/>
            <a:ext cx="32004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39" y="3314700"/>
            <a:ext cx="3200400" cy="3200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067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61223" y="114300"/>
            <a:ext cx="281251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39890" y="114300"/>
            <a:ext cx="2882378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88955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0067" y="3344333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64399" y="3344333"/>
            <a:ext cx="28310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59489" y="3344333"/>
            <a:ext cx="2862779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23868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2750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75546" y="2852291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785669" y="2867506"/>
            <a:ext cx="1081343" cy="247994"/>
            <a:chOff x="576268" y="3002918"/>
            <a:chExt cx="1081343" cy="247994"/>
          </a:xfrm>
        </p:grpSpPr>
        <p:sp>
          <p:nvSpPr>
            <p:cNvPr id="31" name="TextBox 30"/>
            <p:cNvSpPr txBox="1"/>
            <p:nvPr/>
          </p:nvSpPr>
          <p:spPr>
            <a:xfrm>
              <a:off x="576268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55150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27946" y="30046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619725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98607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71403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58584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37466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10262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4701646" y="2867506"/>
            <a:ext cx="1081343" cy="247994"/>
            <a:chOff x="881068" y="3307718"/>
            <a:chExt cx="1081343" cy="247994"/>
          </a:xfrm>
        </p:grpSpPr>
        <p:sp>
          <p:nvSpPr>
            <p:cNvPr id="41" name="TextBox 4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333097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11979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84775" y="286264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171231" y="2859096"/>
            <a:ext cx="1081343" cy="247994"/>
            <a:chOff x="881068" y="3307718"/>
            <a:chExt cx="1081343" cy="247994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514789" y="2874200"/>
            <a:ext cx="1081343" cy="247994"/>
            <a:chOff x="881068" y="3307718"/>
            <a:chExt cx="1081343" cy="247994"/>
          </a:xfrm>
        </p:grpSpPr>
        <p:sp>
          <p:nvSpPr>
            <p:cNvPr id="53" name="TextBox 52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13356" y="6063560"/>
            <a:ext cx="1081343" cy="247994"/>
            <a:chOff x="881068" y="3307718"/>
            <a:chExt cx="1081343" cy="247994"/>
          </a:xfrm>
        </p:grpSpPr>
        <p:sp>
          <p:nvSpPr>
            <p:cNvPr id="57" name="TextBox 5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788711" y="6050207"/>
            <a:ext cx="1081343" cy="247994"/>
            <a:chOff x="881068" y="3307718"/>
            <a:chExt cx="1081343" cy="247994"/>
          </a:xfrm>
        </p:grpSpPr>
        <p:sp>
          <p:nvSpPr>
            <p:cNvPr id="61" name="TextBox 6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356526" y="6058440"/>
            <a:ext cx="1081343" cy="247994"/>
            <a:chOff x="881068" y="3307718"/>
            <a:chExt cx="1081343" cy="247994"/>
          </a:xfrm>
        </p:grpSpPr>
        <p:sp>
          <p:nvSpPr>
            <p:cNvPr id="65" name="TextBox 64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711440" y="6049145"/>
            <a:ext cx="1081343" cy="247994"/>
            <a:chOff x="881068" y="3307718"/>
            <a:chExt cx="1081343" cy="247994"/>
          </a:xfrm>
        </p:grpSpPr>
        <p:sp>
          <p:nvSpPr>
            <p:cNvPr id="69" name="TextBox 68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327914" y="6049145"/>
            <a:ext cx="1081343" cy="247994"/>
            <a:chOff x="881068" y="3307718"/>
            <a:chExt cx="1081343" cy="247994"/>
          </a:xfrm>
        </p:grpSpPr>
        <p:sp>
          <p:nvSpPr>
            <p:cNvPr id="73" name="TextBox 72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7673702" y="6058440"/>
            <a:ext cx="1081343" cy="247994"/>
            <a:chOff x="881068" y="3307718"/>
            <a:chExt cx="1081343" cy="247994"/>
          </a:xfrm>
        </p:grpSpPr>
        <p:sp>
          <p:nvSpPr>
            <p:cNvPr id="77" name="TextBox 7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12737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5344334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81" name="TextBox 80"/>
          <p:cNvSpPr txBox="1"/>
          <p:nvPr/>
        </p:nvSpPr>
        <p:spPr>
          <a:xfrm>
            <a:off x="8309535" y="145814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82" name="TextBox 81"/>
          <p:cNvSpPr txBox="1"/>
          <p:nvPr/>
        </p:nvSpPr>
        <p:spPr>
          <a:xfrm>
            <a:off x="11322353" y="177328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83" name="TextBox 82"/>
          <p:cNvSpPr txBox="1"/>
          <p:nvPr/>
        </p:nvSpPr>
        <p:spPr>
          <a:xfrm>
            <a:off x="2549943" y="3356267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1477171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4300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066" y="114300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31" y="1143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196" y="114300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7" y="3492499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32" y="3492502"/>
            <a:ext cx="32004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31" y="3467104"/>
            <a:ext cx="3200400" cy="3200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0067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61223" y="114300"/>
            <a:ext cx="281251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39890" y="114300"/>
            <a:ext cx="2882378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888955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1603" y="3513673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55935" y="3513673"/>
            <a:ext cx="28310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951025" y="3513673"/>
            <a:ext cx="2862779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23868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2750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5546" y="2852291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785669" y="2867506"/>
            <a:ext cx="1081343" cy="247994"/>
            <a:chOff x="576268" y="3002918"/>
            <a:chExt cx="1081343" cy="247994"/>
          </a:xfrm>
        </p:grpSpPr>
        <p:sp>
          <p:nvSpPr>
            <p:cNvPr id="20" name="TextBox 19"/>
            <p:cNvSpPr txBox="1"/>
            <p:nvPr/>
          </p:nvSpPr>
          <p:spPr>
            <a:xfrm>
              <a:off x="576268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55150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27946" y="30046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619725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98607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71403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58584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37466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10262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701646" y="2867506"/>
            <a:ext cx="1081343" cy="247994"/>
            <a:chOff x="881068" y="3307718"/>
            <a:chExt cx="1081343" cy="247994"/>
          </a:xfrm>
        </p:grpSpPr>
        <p:sp>
          <p:nvSpPr>
            <p:cNvPr id="30" name="TextBox 29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333097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11979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84775" y="286264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9171231" y="2859096"/>
            <a:ext cx="1081343" cy="247994"/>
            <a:chOff x="881068" y="3307718"/>
            <a:chExt cx="1081343" cy="247994"/>
          </a:xfrm>
        </p:grpSpPr>
        <p:sp>
          <p:nvSpPr>
            <p:cNvPr id="37" name="TextBox 3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514789" y="2874200"/>
            <a:ext cx="1081343" cy="247994"/>
            <a:chOff x="881068" y="3307718"/>
            <a:chExt cx="1081343" cy="247994"/>
          </a:xfrm>
        </p:grpSpPr>
        <p:sp>
          <p:nvSpPr>
            <p:cNvPr id="41" name="TextBox 4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04892" y="6232900"/>
            <a:ext cx="1081343" cy="247994"/>
            <a:chOff x="881068" y="3307718"/>
            <a:chExt cx="1081343" cy="247994"/>
          </a:xfrm>
        </p:grpSpPr>
        <p:sp>
          <p:nvSpPr>
            <p:cNvPr id="45" name="TextBox 44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780247" y="6219547"/>
            <a:ext cx="1081343" cy="247994"/>
            <a:chOff x="881068" y="3307718"/>
            <a:chExt cx="1081343" cy="247994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348062" y="6227780"/>
            <a:ext cx="1081343" cy="247994"/>
            <a:chOff x="881068" y="3307718"/>
            <a:chExt cx="1081343" cy="247994"/>
          </a:xfrm>
        </p:grpSpPr>
        <p:sp>
          <p:nvSpPr>
            <p:cNvPr id="53" name="TextBox 52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702976" y="6218485"/>
            <a:ext cx="1081343" cy="247994"/>
            <a:chOff x="881068" y="3307718"/>
            <a:chExt cx="1081343" cy="247994"/>
          </a:xfrm>
        </p:grpSpPr>
        <p:sp>
          <p:nvSpPr>
            <p:cNvPr id="57" name="TextBox 5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260183" y="6201551"/>
            <a:ext cx="1081343" cy="247994"/>
            <a:chOff x="881068" y="3307718"/>
            <a:chExt cx="1081343" cy="247994"/>
          </a:xfrm>
        </p:grpSpPr>
        <p:sp>
          <p:nvSpPr>
            <p:cNvPr id="61" name="TextBox 6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7605971" y="6210846"/>
            <a:ext cx="1081343" cy="247994"/>
            <a:chOff x="881068" y="3307718"/>
            <a:chExt cx="1081343" cy="247994"/>
          </a:xfrm>
        </p:grpSpPr>
        <p:sp>
          <p:nvSpPr>
            <p:cNvPr id="65" name="TextBox 64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2412737" y="142876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5344334" y="142876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70" name="TextBox 69"/>
          <p:cNvSpPr txBox="1"/>
          <p:nvPr/>
        </p:nvSpPr>
        <p:spPr>
          <a:xfrm>
            <a:off x="8309535" y="17439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71" name="TextBox 70"/>
          <p:cNvSpPr txBox="1"/>
          <p:nvPr/>
        </p:nvSpPr>
        <p:spPr>
          <a:xfrm>
            <a:off x="11322353" y="205904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72" name="TextBox 71"/>
          <p:cNvSpPr txBox="1"/>
          <p:nvPr/>
        </p:nvSpPr>
        <p:spPr>
          <a:xfrm>
            <a:off x="2549943" y="3384843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1780695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4300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143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067" y="114300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" y="3551769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3551769"/>
            <a:ext cx="32004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99" y="3551769"/>
            <a:ext cx="3200400" cy="3200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067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61223" y="114300"/>
            <a:ext cx="281251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39890" y="114300"/>
            <a:ext cx="2882378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88955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1603" y="3513673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55935" y="3513673"/>
            <a:ext cx="28310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51025" y="3513673"/>
            <a:ext cx="2862779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9277201" y="2686051"/>
            <a:ext cx="2218264" cy="448734"/>
            <a:chOff x="9277201" y="2686051"/>
            <a:chExt cx="2218264" cy="448734"/>
          </a:xfrm>
        </p:grpSpPr>
        <p:grpSp>
          <p:nvGrpSpPr>
            <p:cNvPr id="18" name="Group 17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36" name="Rectangle 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9" name="Group 18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1" name="Group 20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9" name="Group 38"/>
          <p:cNvGrpSpPr/>
          <p:nvPr/>
        </p:nvGrpSpPr>
        <p:grpSpPr>
          <a:xfrm>
            <a:off x="6313735" y="2694373"/>
            <a:ext cx="2218264" cy="448734"/>
            <a:chOff x="9277201" y="2686051"/>
            <a:chExt cx="2218264" cy="448734"/>
          </a:xfrm>
        </p:grpSpPr>
        <p:grpSp>
          <p:nvGrpSpPr>
            <p:cNvPr id="40" name="Group 39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8" name="Rectangle 5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5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4" name="Rectangle 5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0" name="Rectangle 4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0" name="Group 59"/>
          <p:cNvGrpSpPr/>
          <p:nvPr/>
        </p:nvGrpSpPr>
        <p:grpSpPr>
          <a:xfrm>
            <a:off x="6384158" y="6129866"/>
            <a:ext cx="2218264" cy="448734"/>
            <a:chOff x="9277201" y="2686051"/>
            <a:chExt cx="2218264" cy="448734"/>
          </a:xfrm>
        </p:grpSpPr>
        <p:grpSp>
          <p:nvGrpSpPr>
            <p:cNvPr id="61" name="Group 60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5" name="Rectangle 7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1" name="Rectangle 7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1" name="Group 80"/>
          <p:cNvGrpSpPr/>
          <p:nvPr/>
        </p:nvGrpSpPr>
        <p:grpSpPr>
          <a:xfrm>
            <a:off x="3418117" y="2680091"/>
            <a:ext cx="2218264" cy="448734"/>
            <a:chOff x="9277201" y="2686051"/>
            <a:chExt cx="2218264" cy="448734"/>
          </a:xfrm>
        </p:grpSpPr>
        <p:grpSp>
          <p:nvGrpSpPr>
            <p:cNvPr id="82" name="Group 81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9" name="Group 9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0" name="Rectangle 9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5" name="Group 9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6" name="Rectangle 9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4" name="Group 83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2" name="Rectangle 9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88" name="Rectangle 8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3483465" y="6131530"/>
            <a:ext cx="2218264" cy="448734"/>
            <a:chOff x="9277201" y="2686051"/>
            <a:chExt cx="2218264" cy="448734"/>
          </a:xfrm>
        </p:grpSpPr>
        <p:grpSp>
          <p:nvGrpSpPr>
            <p:cNvPr id="103" name="Group 102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0" name="Group 11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21" name="Rectangle 12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" name="Group 103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7" name="Rectangle 11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8" name="Group 10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23" name="Group 122"/>
          <p:cNvGrpSpPr/>
          <p:nvPr/>
        </p:nvGrpSpPr>
        <p:grpSpPr>
          <a:xfrm>
            <a:off x="527926" y="2692555"/>
            <a:ext cx="2218264" cy="448734"/>
            <a:chOff x="9277201" y="2686051"/>
            <a:chExt cx="2218264" cy="448734"/>
          </a:xfrm>
        </p:grpSpPr>
        <p:grpSp>
          <p:nvGrpSpPr>
            <p:cNvPr id="124" name="Group 123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140" name="Rectangle 13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1" name="Group 14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42" name="Rectangle 14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5" name="Group 124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7" name="Group 13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8" name="Rectangle 13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6" name="Group 125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3" name="Group 13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4" name="Rectangle 1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7" name="Group 126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0" name="Rectangle 12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4" name="Group 143"/>
          <p:cNvGrpSpPr/>
          <p:nvPr/>
        </p:nvGrpSpPr>
        <p:grpSpPr>
          <a:xfrm>
            <a:off x="594138" y="6151936"/>
            <a:ext cx="2218264" cy="448734"/>
            <a:chOff x="9277201" y="2686051"/>
            <a:chExt cx="2218264" cy="448734"/>
          </a:xfrm>
        </p:grpSpPr>
        <p:grpSp>
          <p:nvGrpSpPr>
            <p:cNvPr id="145" name="Group 144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2" name="Group 16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63" name="Rectangle 16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8" name="Group 15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9" name="Rectangle 15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153" name="Rectangle 15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4" name="Group 15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5" name="Rectangle 15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8" name="Group 147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149" name="Rectangle 14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0" name="Group 14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1" name="Rectangle 1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65" name="TextBox 164"/>
          <p:cNvSpPr txBox="1"/>
          <p:nvPr/>
        </p:nvSpPr>
        <p:spPr>
          <a:xfrm>
            <a:off x="2412737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5344334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167" name="TextBox 166"/>
          <p:cNvSpPr txBox="1"/>
          <p:nvPr/>
        </p:nvSpPr>
        <p:spPr>
          <a:xfrm>
            <a:off x="8309535" y="145814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168" name="TextBox 167"/>
          <p:cNvSpPr txBox="1"/>
          <p:nvPr/>
        </p:nvSpPr>
        <p:spPr>
          <a:xfrm>
            <a:off x="11322353" y="177328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169" name="TextBox 168"/>
          <p:cNvSpPr txBox="1"/>
          <p:nvPr/>
        </p:nvSpPr>
        <p:spPr>
          <a:xfrm>
            <a:off x="2549943" y="3399131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8533" y="1828800"/>
            <a:ext cx="9491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Congruent/Congruent </a:t>
            </a:r>
            <a:r>
              <a:rPr lang="en-US" sz="3600" smtClean="0"/>
              <a:t>= FASTEST </a:t>
            </a:r>
            <a:r>
              <a:rPr lang="en-US" sz="3600" dirty="0" smtClean="0"/>
              <a:t>condition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744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25146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38" y="114300"/>
            <a:ext cx="25146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960" y="114300"/>
            <a:ext cx="25146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6" y="114300"/>
            <a:ext cx="25146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"/>
            <a:ext cx="25146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" y="3510882"/>
            <a:ext cx="2514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32" y="3497411"/>
            <a:ext cx="25146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58" y="3497411"/>
            <a:ext cx="25146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6" y="3485148"/>
            <a:ext cx="2514600" cy="32004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0802" y="3485148"/>
            <a:ext cx="22296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351457" y="6331380"/>
            <a:ext cx="822960" cy="171042"/>
            <a:chOff x="881068" y="3307718"/>
            <a:chExt cx="1081343" cy="171808"/>
          </a:xfrm>
        </p:grpSpPr>
        <p:sp>
          <p:nvSpPr>
            <p:cNvPr id="23" name="TextBox 2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409017" y="6321148"/>
            <a:ext cx="822960" cy="171042"/>
            <a:chOff x="881068" y="3307718"/>
            <a:chExt cx="1081343" cy="171808"/>
          </a:xfrm>
        </p:grpSpPr>
        <p:sp>
          <p:nvSpPr>
            <p:cNvPr id="31" name="TextBox 3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348728" y="3488611"/>
            <a:ext cx="2253921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649383" y="6317909"/>
            <a:ext cx="822960" cy="171042"/>
            <a:chOff x="881068" y="3307718"/>
            <a:chExt cx="1081343" cy="171808"/>
          </a:xfrm>
        </p:grpSpPr>
        <p:sp>
          <p:nvSpPr>
            <p:cNvPr id="36" name="TextBox 3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706943" y="6307677"/>
            <a:ext cx="822960" cy="171042"/>
            <a:chOff x="881068" y="3307718"/>
            <a:chExt cx="1081343" cy="171808"/>
          </a:xfrm>
        </p:grpSpPr>
        <p:sp>
          <p:nvSpPr>
            <p:cNvPr id="40" name="TextBox 3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4651114" y="3485148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951769" y="6314446"/>
            <a:ext cx="822960" cy="171042"/>
            <a:chOff x="881068" y="3307718"/>
            <a:chExt cx="1081343" cy="171808"/>
          </a:xfrm>
        </p:grpSpPr>
        <p:sp>
          <p:nvSpPr>
            <p:cNvPr id="45" name="TextBox 4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09329" y="6304214"/>
            <a:ext cx="822960" cy="171042"/>
            <a:chOff x="881068" y="3307718"/>
            <a:chExt cx="1081343" cy="171808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7017432" y="3489819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7318087" y="6319117"/>
            <a:ext cx="822960" cy="171042"/>
            <a:chOff x="881068" y="3307718"/>
            <a:chExt cx="1081343" cy="171808"/>
          </a:xfrm>
        </p:grpSpPr>
        <p:sp>
          <p:nvSpPr>
            <p:cNvPr id="54" name="TextBox 53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375647" y="6308885"/>
            <a:ext cx="822960" cy="171042"/>
            <a:chOff x="881068" y="3307718"/>
            <a:chExt cx="1081343" cy="171808"/>
          </a:xfrm>
        </p:grpSpPr>
        <p:sp>
          <p:nvSpPr>
            <p:cNvPr id="58" name="TextBox 57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9480883" y="114300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9781538" y="2943598"/>
            <a:ext cx="822960" cy="171042"/>
            <a:chOff x="881068" y="3307718"/>
            <a:chExt cx="1081343" cy="171808"/>
          </a:xfrm>
        </p:grpSpPr>
        <p:sp>
          <p:nvSpPr>
            <p:cNvPr id="63" name="TextBox 6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0839098" y="2933366"/>
            <a:ext cx="822960" cy="171042"/>
            <a:chOff x="881068" y="3307718"/>
            <a:chExt cx="1081343" cy="171808"/>
          </a:xfrm>
        </p:grpSpPr>
        <p:sp>
          <p:nvSpPr>
            <p:cNvPr id="67" name="TextBox 66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7006069" y="114300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7306724" y="2943598"/>
            <a:ext cx="822960" cy="171042"/>
            <a:chOff x="881068" y="3307718"/>
            <a:chExt cx="1081343" cy="171808"/>
          </a:xfrm>
        </p:grpSpPr>
        <p:sp>
          <p:nvSpPr>
            <p:cNvPr id="72" name="TextBox 71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364284" y="2933366"/>
            <a:ext cx="822960" cy="171042"/>
            <a:chOff x="881068" y="3307718"/>
            <a:chExt cx="1081343" cy="171808"/>
          </a:xfrm>
        </p:grpSpPr>
        <p:sp>
          <p:nvSpPr>
            <p:cNvPr id="76" name="TextBox 7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9" name="Rectangle 78"/>
          <p:cNvSpPr/>
          <p:nvPr/>
        </p:nvSpPr>
        <p:spPr>
          <a:xfrm>
            <a:off x="4661178" y="100829"/>
            <a:ext cx="223606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4899861" y="2930127"/>
            <a:ext cx="822960" cy="171042"/>
            <a:chOff x="881068" y="3307718"/>
            <a:chExt cx="1081343" cy="171808"/>
          </a:xfrm>
        </p:grpSpPr>
        <p:sp>
          <p:nvSpPr>
            <p:cNvPr id="81" name="TextBox 8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957421" y="2919895"/>
            <a:ext cx="822960" cy="171042"/>
            <a:chOff x="881068" y="3307718"/>
            <a:chExt cx="1081343" cy="171808"/>
          </a:xfrm>
        </p:grpSpPr>
        <p:sp>
          <p:nvSpPr>
            <p:cNvPr id="85" name="TextBox 8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2365665" y="100829"/>
            <a:ext cx="223700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2605288" y="2930127"/>
            <a:ext cx="822960" cy="171042"/>
            <a:chOff x="881068" y="3307718"/>
            <a:chExt cx="1081343" cy="171808"/>
          </a:xfrm>
        </p:grpSpPr>
        <p:sp>
          <p:nvSpPr>
            <p:cNvPr id="90" name="TextBox 8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662848" y="2919895"/>
            <a:ext cx="822960" cy="171042"/>
            <a:chOff x="881068" y="3307718"/>
            <a:chExt cx="1081343" cy="171808"/>
          </a:xfrm>
        </p:grpSpPr>
        <p:sp>
          <p:nvSpPr>
            <p:cNvPr id="94" name="TextBox 93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50802" y="114300"/>
            <a:ext cx="2244711" cy="31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/>
          <p:cNvGrpSpPr/>
          <p:nvPr/>
        </p:nvGrpSpPr>
        <p:grpSpPr>
          <a:xfrm>
            <a:off x="351457" y="2943598"/>
            <a:ext cx="822960" cy="171042"/>
            <a:chOff x="881068" y="3307718"/>
            <a:chExt cx="1081343" cy="171808"/>
          </a:xfrm>
        </p:grpSpPr>
        <p:sp>
          <p:nvSpPr>
            <p:cNvPr id="99" name="TextBox 9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409017" y="2933366"/>
            <a:ext cx="822960" cy="171042"/>
            <a:chOff x="881068" y="3307718"/>
            <a:chExt cx="1081343" cy="171808"/>
          </a:xfrm>
        </p:grpSpPr>
        <p:sp>
          <p:nvSpPr>
            <p:cNvPr id="103" name="TextBox 10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326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25146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35" y="105833"/>
            <a:ext cx="25146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70" y="105833"/>
            <a:ext cx="25146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5" y="114300"/>
            <a:ext cx="25146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40" y="105833"/>
            <a:ext cx="25146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" y="3390903"/>
            <a:ext cx="25146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35" y="3390903"/>
            <a:ext cx="2514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3" y="3352803"/>
            <a:ext cx="25146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1" y="3371853"/>
            <a:ext cx="2514600" cy="3200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0534" y="3363757"/>
            <a:ext cx="22296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93789" y="6212847"/>
            <a:ext cx="822960" cy="171042"/>
            <a:chOff x="881068" y="3307718"/>
            <a:chExt cx="1081343" cy="171808"/>
          </a:xfrm>
        </p:grpSpPr>
        <p:sp>
          <p:nvSpPr>
            <p:cNvPr id="13" name="TextBox 1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451349" y="6202615"/>
            <a:ext cx="822960" cy="171042"/>
            <a:chOff x="881068" y="3307718"/>
            <a:chExt cx="1081343" cy="171808"/>
          </a:xfrm>
        </p:grpSpPr>
        <p:sp>
          <p:nvSpPr>
            <p:cNvPr id="17" name="TextBox 16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382497" y="3369739"/>
            <a:ext cx="2253921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666315" y="6216310"/>
            <a:ext cx="822960" cy="171042"/>
            <a:chOff x="881068" y="3307718"/>
            <a:chExt cx="1081343" cy="171808"/>
          </a:xfrm>
        </p:grpSpPr>
        <p:sp>
          <p:nvSpPr>
            <p:cNvPr id="22" name="TextBox 21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723875" y="6206078"/>
            <a:ext cx="822960" cy="171042"/>
            <a:chOff x="881068" y="3307718"/>
            <a:chExt cx="1081343" cy="171808"/>
          </a:xfrm>
        </p:grpSpPr>
        <p:sp>
          <p:nvSpPr>
            <p:cNvPr id="26" name="TextBox 2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4709931" y="3363757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5053366" y="6170512"/>
            <a:ext cx="822960" cy="171042"/>
            <a:chOff x="881068" y="3307718"/>
            <a:chExt cx="1081343" cy="171808"/>
          </a:xfrm>
        </p:grpSpPr>
        <p:sp>
          <p:nvSpPr>
            <p:cNvPr id="31" name="TextBox 3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10926" y="6160280"/>
            <a:ext cx="822960" cy="171042"/>
            <a:chOff x="881068" y="3307718"/>
            <a:chExt cx="1081343" cy="171808"/>
          </a:xfrm>
        </p:grpSpPr>
        <p:sp>
          <p:nvSpPr>
            <p:cNvPr id="35" name="TextBox 3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dirty="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7101539" y="3380320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7419686" y="6183650"/>
            <a:ext cx="822960" cy="171042"/>
            <a:chOff x="881068" y="3307718"/>
            <a:chExt cx="1081343" cy="171808"/>
          </a:xfrm>
        </p:grpSpPr>
        <p:sp>
          <p:nvSpPr>
            <p:cNvPr id="40" name="TextBox 3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477246" y="6173418"/>
            <a:ext cx="822960" cy="171042"/>
            <a:chOff x="881068" y="3307718"/>
            <a:chExt cx="1081343" cy="171808"/>
          </a:xfrm>
        </p:grpSpPr>
        <p:sp>
          <p:nvSpPr>
            <p:cNvPr id="44" name="TextBox 43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9345412" y="88899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9646067" y="2918197"/>
            <a:ext cx="822960" cy="171042"/>
            <a:chOff x="881068" y="3307718"/>
            <a:chExt cx="1081343" cy="171808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703627" y="2907965"/>
            <a:ext cx="822960" cy="171042"/>
            <a:chOff x="881068" y="3307718"/>
            <a:chExt cx="1081343" cy="171808"/>
          </a:xfrm>
        </p:grpSpPr>
        <p:sp>
          <p:nvSpPr>
            <p:cNvPr id="53" name="TextBox 5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7086601" y="88899"/>
            <a:ext cx="220020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7332122" y="2943598"/>
            <a:ext cx="822960" cy="171042"/>
            <a:chOff x="881068" y="3307718"/>
            <a:chExt cx="1081343" cy="171808"/>
          </a:xfrm>
        </p:grpSpPr>
        <p:sp>
          <p:nvSpPr>
            <p:cNvPr id="58" name="TextBox 57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389682" y="2933366"/>
            <a:ext cx="822960" cy="171042"/>
            <a:chOff x="881068" y="3307718"/>
            <a:chExt cx="1081343" cy="171808"/>
          </a:xfrm>
        </p:grpSpPr>
        <p:sp>
          <p:nvSpPr>
            <p:cNvPr id="62" name="TextBox 61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4753863" y="83555"/>
            <a:ext cx="223606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5009925" y="2904726"/>
            <a:ext cx="822960" cy="171042"/>
            <a:chOff x="881068" y="3307718"/>
            <a:chExt cx="1081343" cy="171808"/>
          </a:xfrm>
        </p:grpSpPr>
        <p:sp>
          <p:nvSpPr>
            <p:cNvPr id="67" name="TextBox 66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067485" y="2894494"/>
            <a:ext cx="822960" cy="171042"/>
            <a:chOff x="881068" y="3307718"/>
            <a:chExt cx="1081343" cy="171808"/>
          </a:xfrm>
        </p:grpSpPr>
        <p:sp>
          <p:nvSpPr>
            <p:cNvPr id="71" name="TextBox 7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4" name="Rectangle 73"/>
          <p:cNvSpPr/>
          <p:nvPr/>
        </p:nvSpPr>
        <p:spPr>
          <a:xfrm>
            <a:off x="2422599" y="92361"/>
            <a:ext cx="223700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/>
          <p:cNvGrpSpPr/>
          <p:nvPr/>
        </p:nvGrpSpPr>
        <p:grpSpPr>
          <a:xfrm>
            <a:off x="2673021" y="2913193"/>
            <a:ext cx="822960" cy="171042"/>
            <a:chOff x="881068" y="3307718"/>
            <a:chExt cx="1081343" cy="171808"/>
          </a:xfrm>
        </p:grpSpPr>
        <p:sp>
          <p:nvSpPr>
            <p:cNvPr id="76" name="TextBox 7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730581" y="2902961"/>
            <a:ext cx="822960" cy="171042"/>
            <a:chOff x="881068" y="3307718"/>
            <a:chExt cx="1081343" cy="171808"/>
          </a:xfrm>
        </p:grpSpPr>
        <p:sp>
          <p:nvSpPr>
            <p:cNvPr id="80" name="TextBox 7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dirty="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3" name="Rectangle 82"/>
          <p:cNvSpPr/>
          <p:nvPr/>
        </p:nvSpPr>
        <p:spPr>
          <a:xfrm>
            <a:off x="93133" y="105833"/>
            <a:ext cx="2244711" cy="31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351455" y="2935131"/>
            <a:ext cx="822960" cy="171042"/>
            <a:chOff x="881068" y="3307718"/>
            <a:chExt cx="1081343" cy="171808"/>
          </a:xfrm>
        </p:grpSpPr>
        <p:sp>
          <p:nvSpPr>
            <p:cNvPr id="85" name="TextBox 8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409015" y="2924899"/>
            <a:ext cx="822960" cy="171042"/>
            <a:chOff x="881068" y="3307718"/>
            <a:chExt cx="1081343" cy="171808"/>
          </a:xfrm>
        </p:grpSpPr>
        <p:sp>
          <p:nvSpPr>
            <p:cNvPr id="89" name="TextBox 8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93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2514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33" y="114300"/>
            <a:ext cx="25146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66" y="114300"/>
            <a:ext cx="25146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599" y="114300"/>
            <a:ext cx="2514600" cy="32004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132" y="114300"/>
            <a:ext cx="2514600" cy="32004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8633"/>
            <a:ext cx="2514600" cy="3200400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33" y="3458633"/>
            <a:ext cx="2514600" cy="32004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66" y="3424770"/>
            <a:ext cx="2514600" cy="3200400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1" y="3416303"/>
            <a:ext cx="2514600" cy="32004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1265" y="3439960"/>
            <a:ext cx="22296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357096" y="3445942"/>
            <a:ext cx="2253921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684530" y="3439960"/>
            <a:ext cx="2220723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957604" y="3456523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193010" y="88899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34199" y="88899"/>
            <a:ext cx="220020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69193" y="83555"/>
            <a:ext cx="223606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397198" y="92361"/>
            <a:ext cx="223700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7732" y="105833"/>
            <a:ext cx="2244711" cy="31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7304192" y="6182571"/>
            <a:ext cx="1742103" cy="309034"/>
            <a:chOff x="7304192" y="6182571"/>
            <a:chExt cx="1742103" cy="309034"/>
          </a:xfrm>
        </p:grpSpPr>
        <p:grpSp>
          <p:nvGrpSpPr>
            <p:cNvPr id="37" name="Group 36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35" name="Rectangle 3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" name="Group 37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41" name="Rectangle 4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" name="Group 47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54" name="Group 53"/>
          <p:cNvGrpSpPr/>
          <p:nvPr/>
        </p:nvGrpSpPr>
        <p:grpSpPr>
          <a:xfrm>
            <a:off x="2689136" y="6154330"/>
            <a:ext cx="1742103" cy="309034"/>
            <a:chOff x="7304192" y="6182571"/>
            <a:chExt cx="1742103" cy="309034"/>
          </a:xfrm>
        </p:grpSpPr>
        <p:grpSp>
          <p:nvGrpSpPr>
            <p:cNvPr id="55" name="Group 54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2" name="Group 7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3" name="Rectangle 7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6" name="Group 55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9" name="Rectangle 6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7" name="Group 56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8" name="Group 57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1" name="Rectangle 6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75" name="Group 74"/>
          <p:cNvGrpSpPr/>
          <p:nvPr/>
        </p:nvGrpSpPr>
        <p:grpSpPr>
          <a:xfrm>
            <a:off x="4966762" y="6138658"/>
            <a:ext cx="1742103" cy="309034"/>
            <a:chOff x="7304192" y="6182571"/>
            <a:chExt cx="1742103" cy="309034"/>
          </a:xfrm>
        </p:grpSpPr>
        <p:grpSp>
          <p:nvGrpSpPr>
            <p:cNvPr id="76" name="Group 75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" name="Group 9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4" name="Rectangle 9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8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0" name="Rectangle 8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8" name="Group 77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5" name="Group 8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86" name="Rectangle 8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6" name="Group 95"/>
          <p:cNvGrpSpPr/>
          <p:nvPr/>
        </p:nvGrpSpPr>
        <p:grpSpPr>
          <a:xfrm>
            <a:off x="420639" y="6149394"/>
            <a:ext cx="1742103" cy="309034"/>
            <a:chOff x="7304192" y="6182571"/>
            <a:chExt cx="1742103" cy="309034"/>
          </a:xfrm>
        </p:grpSpPr>
        <p:grpSp>
          <p:nvGrpSpPr>
            <p:cNvPr id="97" name="Group 96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4" name="Group 11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5" name="Rectangle 11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8" name="Group 97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09" name="Rectangle 10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" name="Group 10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9" name="Group 98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6" name="Group 10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7" name="Rectangle 10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0" name="Group 99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2" name="Group 10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3" name="Rectangle 10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7" name="Group 116"/>
          <p:cNvGrpSpPr/>
          <p:nvPr/>
        </p:nvGrpSpPr>
        <p:grpSpPr>
          <a:xfrm>
            <a:off x="4984536" y="2821517"/>
            <a:ext cx="1742103" cy="309034"/>
            <a:chOff x="7304192" y="6182571"/>
            <a:chExt cx="1742103" cy="309034"/>
          </a:xfrm>
        </p:grpSpPr>
        <p:grpSp>
          <p:nvGrpSpPr>
            <p:cNvPr id="118" name="Group 117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6" name="Rectangle 1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9" name="Group 118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1" name="Group 13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2" name="Rectangle 1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0" name="Group 119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7" name="Group 12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28" name="Rectangle 1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1" name="Group 120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24" name="Rectangle 1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38" name="Group 137"/>
          <p:cNvGrpSpPr/>
          <p:nvPr/>
        </p:nvGrpSpPr>
        <p:grpSpPr>
          <a:xfrm>
            <a:off x="7262069" y="2817976"/>
            <a:ext cx="1742103" cy="309034"/>
            <a:chOff x="7304192" y="6182571"/>
            <a:chExt cx="1742103" cy="309034"/>
          </a:xfrm>
        </p:grpSpPr>
        <p:grpSp>
          <p:nvGrpSpPr>
            <p:cNvPr id="139" name="Group 138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6" name="Group 15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7" name="Rectangle 1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0" name="Group 139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51" name="Rectangle 15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2" name="Group 15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3" name="Rectangle 15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1" name="Group 140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8" name="Group 14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49" name="Rectangle 14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2" name="Group 141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4" name="Group 14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45" name="Rectangle 1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59" name="Group 158"/>
          <p:cNvGrpSpPr/>
          <p:nvPr/>
        </p:nvGrpSpPr>
        <p:grpSpPr>
          <a:xfrm>
            <a:off x="9539602" y="2804583"/>
            <a:ext cx="1742103" cy="309034"/>
            <a:chOff x="7304192" y="6182571"/>
            <a:chExt cx="1742103" cy="309034"/>
          </a:xfrm>
        </p:grpSpPr>
        <p:grpSp>
          <p:nvGrpSpPr>
            <p:cNvPr id="160" name="Group 159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76" name="Rectangle 17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78" name="Rectangle 17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1" name="Group 160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3" name="Group 17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74" name="Rectangle 17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2" name="Group 161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9" name="Group 16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70" name="Rectangle 16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3" name="Group 162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5" name="Group 16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66" name="Rectangle 16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80" name="Group 179"/>
          <p:cNvGrpSpPr/>
          <p:nvPr/>
        </p:nvGrpSpPr>
        <p:grpSpPr>
          <a:xfrm>
            <a:off x="420639" y="2820420"/>
            <a:ext cx="1742103" cy="309034"/>
            <a:chOff x="7304192" y="6182571"/>
            <a:chExt cx="1742103" cy="309034"/>
          </a:xfrm>
        </p:grpSpPr>
        <p:grpSp>
          <p:nvGrpSpPr>
            <p:cNvPr id="181" name="Group 180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97" name="Rectangle 19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8" name="Group 19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99" name="Rectangle 19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2" name="Group 181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93" name="Rectangle 19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4" name="Group 19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95" name="Rectangle 19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3" name="Group 182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89" name="Rectangle 18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0" name="Group 18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91" name="Rectangle 19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4" name="Group 183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85" name="Rectangle 18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6" name="Group 18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87" name="Rectangle 18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01" name="Group 200"/>
          <p:cNvGrpSpPr/>
          <p:nvPr/>
        </p:nvGrpSpPr>
        <p:grpSpPr>
          <a:xfrm>
            <a:off x="2679906" y="2821234"/>
            <a:ext cx="1742103" cy="309034"/>
            <a:chOff x="7304192" y="6182571"/>
            <a:chExt cx="1742103" cy="309034"/>
          </a:xfrm>
        </p:grpSpPr>
        <p:grpSp>
          <p:nvGrpSpPr>
            <p:cNvPr id="202" name="Group 201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218" name="Rectangle 21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9" name="Group 21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20" name="Rectangle 21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3" name="Group 202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214" name="Rectangle 21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5" name="Group 21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16" name="Rectangle 21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4" name="Group 203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210" name="Rectangle 20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1" name="Group 21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12" name="Rectangle 21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5" name="Group 204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206" name="Rectangle 20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7" name="Group 20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08" name="Rectangle 20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300037"/>
            <a:ext cx="10058400" cy="60036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1250" y="442908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One target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01250" y="1525549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4C0B41"/>
                </a:solidFill>
              </a:rPr>
              <a:t>Cong/Cong</a:t>
            </a:r>
            <a:endParaRPr lang="en-US" b="1">
              <a:solidFill>
                <a:srgbClr val="4C0B4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250" y="2536752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6D5B80"/>
                </a:solidFill>
              </a:rPr>
              <a:t>Incong</a:t>
            </a:r>
            <a:r>
              <a:rPr lang="en-US" b="1" dirty="0" smtClean="0">
                <a:solidFill>
                  <a:srgbClr val="6D5B80"/>
                </a:solidFill>
              </a:rPr>
              <a:t>/Cong</a:t>
            </a:r>
            <a:endParaRPr lang="en-US" b="1" dirty="0">
              <a:solidFill>
                <a:srgbClr val="6D5B8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01250" y="2962163"/>
            <a:ext cx="202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AB688E"/>
                </a:solidFill>
              </a:rPr>
              <a:t>Incong</a:t>
            </a:r>
            <a:r>
              <a:rPr lang="en-US" b="1" dirty="0" smtClean="0">
                <a:solidFill>
                  <a:srgbClr val="AB688E"/>
                </a:solidFill>
              </a:rPr>
              <a:t>/</a:t>
            </a:r>
            <a:r>
              <a:rPr lang="en-US" b="1" dirty="0" err="1" smtClean="0">
                <a:solidFill>
                  <a:srgbClr val="AB688E"/>
                </a:solidFill>
              </a:rPr>
              <a:t>Incong</a:t>
            </a:r>
            <a:endParaRPr lang="en-US" b="1" dirty="0">
              <a:solidFill>
                <a:srgbClr val="AB688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452248" y="1315487"/>
            <a:ext cx="990600" cy="1096804"/>
            <a:chOff x="2575560" y="5623084"/>
            <a:chExt cx="990600" cy="1096804"/>
          </a:xfrm>
        </p:grpSpPr>
        <p:grpSp>
          <p:nvGrpSpPr>
            <p:cNvPr id="9" name="Group 8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7" name="Rectangle 1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5" name="Rectangle 1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2266834" y="3070884"/>
            <a:ext cx="990600" cy="1096804"/>
            <a:chOff x="3240987" y="5560668"/>
            <a:chExt cx="990600" cy="1096804"/>
          </a:xfrm>
        </p:grpSpPr>
        <p:sp>
          <p:nvSpPr>
            <p:cNvPr id="20" name="Rectangle 19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2327788" y="4509724"/>
            <a:ext cx="1060579" cy="1096804"/>
            <a:chOff x="5167440" y="5573656"/>
            <a:chExt cx="1060579" cy="1096804"/>
          </a:xfrm>
        </p:grpSpPr>
        <p:sp>
          <p:nvSpPr>
            <p:cNvPr id="30" name="Rectangle 29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53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7" r="21669" b="6636"/>
          <a:stretch/>
        </p:blipFill>
        <p:spPr>
          <a:xfrm>
            <a:off x="223283" y="911744"/>
            <a:ext cx="5518297" cy="51062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1" r="21987" b="6442"/>
          <a:stretch/>
        </p:blipFill>
        <p:spPr>
          <a:xfrm>
            <a:off x="6166884" y="911744"/>
            <a:ext cx="5794744" cy="51169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9350" y="6291131"/>
            <a:ext cx="4199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Current response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609" y="248166"/>
            <a:ext cx="11504428" cy="566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2800" dirty="0" smtClean="0"/>
              <a:t>Response repetition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4161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Bottom up congruency ANOVA:</a:t>
            </a:r>
          </a:p>
          <a:p>
            <a:pPr lvl="1"/>
            <a:r>
              <a:rPr lang="en-US" dirty="0" smtClean="0"/>
              <a:t>Main effect of congruency: F</a:t>
            </a:r>
            <a:r>
              <a:rPr lang="en-US" baseline="-25000" dirty="0" smtClean="0"/>
              <a:t>2,15</a:t>
            </a:r>
            <a:r>
              <a:rPr lang="en-US" dirty="0" smtClean="0"/>
              <a:t> = 10.8, p &lt; 0.001</a:t>
            </a:r>
          </a:p>
          <a:p>
            <a:pPr lvl="1"/>
            <a:r>
              <a:rPr lang="en-US" dirty="0" smtClean="0"/>
              <a:t>Follow-up t-tests (corrected p value = 0.0167):</a:t>
            </a:r>
          </a:p>
          <a:p>
            <a:pPr lvl="2"/>
            <a:r>
              <a:rPr lang="en-US" dirty="0" smtClean="0"/>
              <a:t>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2.40, p = 0.029</a:t>
            </a:r>
            <a:endParaRPr lang="en-US" dirty="0"/>
          </a:p>
          <a:p>
            <a:pPr lvl="2"/>
            <a:r>
              <a:rPr lang="en-US" dirty="0" smtClean="0"/>
              <a:t>Congruent/congruent vs. incongruent/congruent: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1.78, p = 0.09</a:t>
            </a:r>
            <a:endParaRPr lang="en-US" dirty="0"/>
          </a:p>
          <a:p>
            <a:pPr lvl="2"/>
            <a:r>
              <a:rPr lang="en-US" dirty="0" smtClean="0"/>
              <a:t>Incongruent/congruent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6.03, p &lt; 0.001*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41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 down congruency ANOVA:</a:t>
            </a:r>
          </a:p>
          <a:p>
            <a:pPr lvl="1"/>
            <a:r>
              <a:rPr lang="en-US" dirty="0" smtClean="0"/>
              <a:t>Main effect of congruency: F</a:t>
            </a:r>
            <a:r>
              <a:rPr lang="en-US" baseline="-25000" dirty="0" smtClean="0"/>
              <a:t>2,15</a:t>
            </a:r>
            <a:r>
              <a:rPr lang="en-US" dirty="0" smtClean="0"/>
              <a:t> = 10.36, p &lt; 0.001</a:t>
            </a:r>
          </a:p>
          <a:p>
            <a:pPr lvl="1"/>
            <a:r>
              <a:rPr lang="en-US" dirty="0" smtClean="0"/>
              <a:t>Follow-up t-tests (corrected p value = 0.0167):</a:t>
            </a:r>
          </a:p>
          <a:p>
            <a:pPr lvl="2"/>
            <a:r>
              <a:rPr lang="en-US" dirty="0" smtClean="0"/>
              <a:t>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3.46, p &lt; 0.005</a:t>
            </a:r>
            <a:r>
              <a:rPr lang="en-US" dirty="0"/>
              <a:t> *</a:t>
            </a:r>
            <a:endParaRPr lang="en-US" dirty="0" smtClean="0"/>
          </a:p>
          <a:p>
            <a:pPr lvl="2"/>
            <a:r>
              <a:rPr lang="en-US" dirty="0" smtClean="0"/>
              <a:t>Congruent/congruent vs. incongruent/congruent: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0.08, p = 0.94</a:t>
            </a:r>
            <a:endParaRPr lang="en-US" dirty="0"/>
          </a:p>
          <a:p>
            <a:pPr lvl="2"/>
            <a:r>
              <a:rPr lang="en-US" dirty="0" smtClean="0"/>
              <a:t>Incongruent/congruent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4.86, p &lt; 0.001*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870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Source of conflict during search with redundant targets: data update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n-US" sz="4000" dirty="0" smtClean="0"/>
          </a:p>
          <a:p>
            <a:r>
              <a:rPr lang="en-US" sz="4000" dirty="0" smtClean="0"/>
              <a:t>James Wilmott</a:t>
            </a:r>
          </a:p>
          <a:p>
            <a:r>
              <a:rPr lang="en-US" sz="4000" dirty="0" smtClean="0"/>
              <a:t>April 24, 2018</a:t>
            </a:r>
            <a:endParaRPr lang="en-US" sz="4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3556" y="3811044"/>
            <a:ext cx="2863412" cy="2694763"/>
            <a:chOff x="233556" y="3811044"/>
            <a:chExt cx="2863412" cy="2694763"/>
          </a:xfrm>
        </p:grpSpPr>
        <p:grpSp>
          <p:nvGrpSpPr>
            <p:cNvPr id="5" name="Group 4"/>
            <p:cNvGrpSpPr/>
            <p:nvPr/>
          </p:nvGrpSpPr>
          <p:grpSpPr>
            <a:xfrm rot="10800000">
              <a:off x="2274009" y="4177361"/>
              <a:ext cx="548640" cy="732634"/>
              <a:chOff x="847493" y="4103648"/>
              <a:chExt cx="548640" cy="732634"/>
            </a:xfrm>
          </p:grpSpPr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556" y="4572000"/>
              <a:ext cx="2863412" cy="1933807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850652" y="3811044"/>
              <a:ext cx="548640" cy="732634"/>
              <a:chOff x="847493" y="4103648"/>
              <a:chExt cx="548640" cy="732634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8660160" y="4190611"/>
            <a:ext cx="2863412" cy="2315196"/>
            <a:chOff x="8660160" y="4190611"/>
            <a:chExt cx="2863412" cy="231519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160" y="4572000"/>
              <a:ext cx="2863412" cy="193380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831766" y="4194515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‘Up’</a:t>
              </a:r>
              <a:endParaRPr lang="en-US" sz="28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07717" y="4190611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‘Down’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547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86" y="251618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 smtClean="0"/>
              <a:t>Dissociating perceptual and response </a:t>
            </a:r>
            <a:r>
              <a:rPr lang="en-US" sz="3200" smtClean="0"/>
              <a:t>congruence effects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399978" y="1457052"/>
            <a:ext cx="5173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Task: Report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whether the cut off side is on the top or bottom of one odd-colored target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73523" y="1577181"/>
            <a:ext cx="5120640" cy="4206240"/>
            <a:chOff x="6273523" y="1577181"/>
            <a:chExt cx="5120640" cy="4206240"/>
          </a:xfrm>
        </p:grpSpPr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312892" y="2924080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‘up’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312892" y="4845603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‘down’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 rot="2700000">
            <a:off x="3799012" y="2681339"/>
            <a:ext cx="913403" cy="957563"/>
            <a:chOff x="2299354" y="2657553"/>
            <a:chExt cx="913403" cy="957563"/>
          </a:xfrm>
        </p:grpSpPr>
        <p:sp>
          <p:nvSpPr>
            <p:cNvPr id="39" name="Rectangle 3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 rot="-2700000">
            <a:off x="2167570" y="2753278"/>
            <a:ext cx="913403" cy="957563"/>
            <a:chOff x="2299354" y="2657553"/>
            <a:chExt cx="913403" cy="957563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 rot="8100000">
            <a:off x="3877393" y="4860450"/>
            <a:ext cx="913403" cy="957563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 rot="-8100000">
            <a:off x="2221630" y="4937146"/>
            <a:ext cx="913403" cy="957563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 rot="-2700000">
            <a:off x="6608717" y="2259585"/>
            <a:ext cx="640080" cy="671025"/>
            <a:chOff x="2299354" y="2657553"/>
            <a:chExt cx="913403" cy="957563"/>
          </a:xfrm>
        </p:grpSpPr>
        <p:sp>
          <p:nvSpPr>
            <p:cNvPr id="70" name="Rectangle 6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/>
        </p:nvGrpSpPr>
        <p:grpSpPr>
          <a:xfrm rot="2700000">
            <a:off x="9477916" y="2583654"/>
            <a:ext cx="640080" cy="671025"/>
            <a:chOff x="2299354" y="2657553"/>
            <a:chExt cx="913403" cy="957563"/>
          </a:xfrm>
        </p:grpSpPr>
        <p:sp>
          <p:nvSpPr>
            <p:cNvPr id="76" name="Rectangle 7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>
            <a:grpSpLocks noChangeAspect="1"/>
          </p:cNvGrpSpPr>
          <p:nvPr/>
        </p:nvGrpSpPr>
        <p:grpSpPr>
          <a:xfrm rot="-2700000">
            <a:off x="7417551" y="3309592"/>
            <a:ext cx="640080" cy="671025"/>
            <a:chOff x="2299354" y="2657553"/>
            <a:chExt cx="913403" cy="957563"/>
          </a:xfrm>
        </p:grpSpPr>
        <p:sp>
          <p:nvSpPr>
            <p:cNvPr id="79" name="Rectangle 7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 rot="2700000">
            <a:off x="6399908" y="3939141"/>
            <a:ext cx="640080" cy="671025"/>
            <a:chOff x="2299354" y="2657553"/>
            <a:chExt cx="913403" cy="957563"/>
          </a:xfrm>
        </p:grpSpPr>
        <p:sp>
          <p:nvSpPr>
            <p:cNvPr id="82" name="Rectangle 8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>
            <a:grpSpLocks noChangeAspect="1"/>
          </p:cNvGrpSpPr>
          <p:nvPr/>
        </p:nvGrpSpPr>
        <p:grpSpPr>
          <a:xfrm rot="13552818">
            <a:off x="10330723" y="2098131"/>
            <a:ext cx="640080" cy="671025"/>
            <a:chOff x="2299354" y="2657553"/>
            <a:chExt cx="913403" cy="957563"/>
          </a:xfrm>
        </p:grpSpPr>
        <p:sp>
          <p:nvSpPr>
            <p:cNvPr id="85" name="Rectangle 84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 rot="8111047">
            <a:off x="9938567" y="3873942"/>
            <a:ext cx="640080" cy="671025"/>
            <a:chOff x="2299354" y="2657553"/>
            <a:chExt cx="913403" cy="957563"/>
          </a:xfrm>
        </p:grpSpPr>
        <p:sp>
          <p:nvSpPr>
            <p:cNvPr id="88" name="Rectangle 8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54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4928372" y="2847460"/>
            <a:ext cx="1986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63743" y="4020073"/>
            <a:ext cx="1850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723754" y="1577181"/>
            <a:ext cx="3123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81" name="Rectangle 80"/>
          <p:cNvSpPr>
            <a:spLocks noChangeAspect="1"/>
          </p:cNvSpPr>
          <p:nvPr/>
        </p:nvSpPr>
        <p:spPr>
          <a:xfrm>
            <a:off x="5011169" y="2643814"/>
            <a:ext cx="2548873" cy="2548873"/>
          </a:xfrm>
          <a:prstGeom prst="rect">
            <a:avLst/>
          </a:prstGeom>
          <a:noFill/>
          <a:ln w="76200"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291016" y="4501670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492274" y="4474506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5490619" y="343214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6851872" y="342370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043807" y="2834442"/>
            <a:ext cx="1659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Rectangle 53"/>
          <p:cNvSpPr>
            <a:spLocks noChangeAspect="1"/>
          </p:cNvSpPr>
          <p:nvPr/>
        </p:nvSpPr>
        <p:spPr>
          <a:xfrm>
            <a:off x="1024721" y="2643813"/>
            <a:ext cx="2548873" cy="2548873"/>
          </a:xfrm>
          <a:prstGeom prst="rect">
            <a:avLst/>
          </a:prstGeom>
          <a:noFill/>
          <a:ln w="76200">
            <a:solidFill>
              <a:srgbClr val="4C0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55" name="TextBox 54"/>
          <p:cNvSpPr txBox="1"/>
          <p:nvPr/>
        </p:nvSpPr>
        <p:spPr>
          <a:xfrm>
            <a:off x="1024721" y="4070351"/>
            <a:ext cx="201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90232" y="4569963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91490" y="4542799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5686" y="1554822"/>
            <a:ext cx="3961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94" name="Oval 93"/>
          <p:cNvSpPr>
            <a:spLocks noChangeAspect="1"/>
          </p:cNvSpPr>
          <p:nvPr/>
        </p:nvSpPr>
        <p:spPr>
          <a:xfrm>
            <a:off x="2523041" y="3408985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901975" y="2847460"/>
            <a:ext cx="2054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944568" y="4070351"/>
            <a:ext cx="2434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653337" y="1577181"/>
            <a:ext cx="324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Incongruent</a:t>
            </a:r>
          </a:p>
        </p:txBody>
      </p:sp>
      <p:sp>
        <p:nvSpPr>
          <p:cNvPr id="80" name="Rectangle 79"/>
          <p:cNvSpPr>
            <a:spLocks noChangeAspect="1"/>
          </p:cNvSpPr>
          <p:nvPr/>
        </p:nvSpPr>
        <p:spPr>
          <a:xfrm>
            <a:off x="8987390" y="2640183"/>
            <a:ext cx="2548873" cy="2548873"/>
          </a:xfrm>
          <a:prstGeom prst="rect">
            <a:avLst/>
          </a:prstGeom>
          <a:noFill/>
          <a:ln w="76200"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84" name="TextBox 83"/>
          <p:cNvSpPr txBox="1"/>
          <p:nvPr/>
        </p:nvSpPr>
        <p:spPr>
          <a:xfrm>
            <a:off x="9256446" y="4461525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157669" y="4474506"/>
            <a:ext cx="1347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‘Down’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9463406" y="3457708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 rot="10800000">
            <a:off x="10652222" y="370696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315686" y="251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smtClean="0"/>
              <a:t>Dissociating perceptual and response congruence effects</a:t>
            </a:r>
            <a:br>
              <a:rPr lang="en-US" sz="3200" smtClean="0"/>
            </a:br>
            <a:r>
              <a:rPr lang="en-US" sz="3200" smtClean="0"/>
              <a:t/>
            </a:r>
            <a:br>
              <a:rPr lang="en-US" sz="3200" smtClean="0"/>
            </a:br>
            <a:endParaRPr lang="en-US" sz="3200" dirty="0"/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 rot="-2700000">
            <a:off x="1315661" y="3322873"/>
            <a:ext cx="548640" cy="575164"/>
            <a:chOff x="2299354" y="2657553"/>
            <a:chExt cx="913403" cy="957563"/>
          </a:xfrm>
        </p:grpSpPr>
        <p:sp>
          <p:nvSpPr>
            <p:cNvPr id="48" name="Rectangle 4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/>
        </p:nvGrpSpPr>
        <p:grpSpPr>
          <a:xfrm rot="-2700000">
            <a:off x="2448244" y="3316996"/>
            <a:ext cx="548640" cy="575164"/>
            <a:chOff x="2299354" y="2657553"/>
            <a:chExt cx="913403" cy="957563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 rot="-2700000">
            <a:off x="5299166" y="3278904"/>
            <a:ext cx="548640" cy="575164"/>
            <a:chOff x="2299354" y="2657553"/>
            <a:chExt cx="913403" cy="957563"/>
          </a:xfrm>
        </p:grpSpPr>
        <p:sp>
          <p:nvSpPr>
            <p:cNvPr id="57" name="Rectangle 5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 rot="-2700000">
            <a:off x="9253254" y="3297919"/>
            <a:ext cx="548640" cy="575164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>
            <a:grpSpLocks noChangeAspect="1"/>
          </p:cNvGrpSpPr>
          <p:nvPr/>
        </p:nvGrpSpPr>
        <p:grpSpPr>
          <a:xfrm rot="2727568">
            <a:off x="6612064" y="3235890"/>
            <a:ext cx="548640" cy="575164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8100000">
            <a:off x="10611599" y="3361358"/>
            <a:ext cx="548640" cy="575164"/>
            <a:chOff x="2299354" y="2657553"/>
            <a:chExt cx="913403" cy="95756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06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Hypothesis 1- </a:t>
            </a:r>
            <a:r>
              <a:rPr lang="en-US" sz="4000" dirty="0"/>
              <a:t>Perceptual incongruence of targets leads to worse performance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1916220"/>
            <a:ext cx="1412870" cy="2391456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6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2- </a:t>
            </a:r>
            <a:r>
              <a:rPr lang="en-US" sz="3600" dirty="0"/>
              <a:t>Response incongruence leads to worse </a:t>
            </a:r>
            <a:r>
              <a:rPr lang="en-US" sz="3600" dirty="0" smtClean="0"/>
              <a:t>performance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8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3- Combination of perceptual and response incongruence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3323849"/>
            <a:ext cx="1412870" cy="1007520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6" b="8882"/>
          <a:stretch/>
        </p:blipFill>
        <p:spPr>
          <a:xfrm>
            <a:off x="673769" y="13548"/>
            <a:ext cx="11034085" cy="62749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1495" y="619225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96607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14763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7187696" y="5577083"/>
            <a:ext cx="990600" cy="1096804"/>
            <a:chOff x="2575560" y="5623084"/>
            <a:chExt cx="990600" cy="1096804"/>
          </a:xfrm>
        </p:grpSpPr>
        <p:grpSp>
          <p:nvGrpSpPr>
            <p:cNvPr id="37" name="Group 36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3" name="Rectangle 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538228" y="5576644"/>
            <a:ext cx="990600" cy="1096804"/>
            <a:chOff x="8538228" y="5528518"/>
            <a:chExt cx="990600" cy="1096804"/>
          </a:xfrm>
        </p:grpSpPr>
        <p:sp>
          <p:nvSpPr>
            <p:cNvPr id="47" name="Rectangle 46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2" name="Rectangle 5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925002" y="5591220"/>
            <a:ext cx="1060579" cy="1096804"/>
            <a:chOff x="5167440" y="5573656"/>
            <a:chExt cx="1060579" cy="1096804"/>
          </a:xfrm>
        </p:grpSpPr>
        <p:sp>
          <p:nvSpPr>
            <p:cNvPr id="57" name="Rectangle 5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9662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3" b="8882"/>
          <a:stretch/>
        </p:blipFill>
        <p:spPr>
          <a:xfrm>
            <a:off x="872289" y="112295"/>
            <a:ext cx="10453437" cy="59947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5663" y="619225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340836" y="565692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90032" y="565692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035544" y="564837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0775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8931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7107486" y="557708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77808" y="5576644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68330" y="5591220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0403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r="18288" b="6442"/>
          <a:stretch/>
        </p:blipFill>
        <p:spPr>
          <a:xfrm>
            <a:off x="127591" y="805417"/>
            <a:ext cx="5401339" cy="51169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4" r="17864" b="6636"/>
          <a:stretch/>
        </p:blipFill>
        <p:spPr>
          <a:xfrm>
            <a:off x="6081824" y="805417"/>
            <a:ext cx="5954232" cy="5106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9350" y="6301761"/>
            <a:ext cx="4199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Current trial response compatibility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32865" y="5957211"/>
            <a:ext cx="594700" cy="344550"/>
            <a:chOff x="321520" y="4360667"/>
            <a:chExt cx="594700" cy="344550"/>
          </a:xfrm>
        </p:grpSpPr>
        <p:sp>
          <p:nvSpPr>
            <p:cNvPr id="6" name="Rectangle 5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Rectangle 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2063432" y="5957211"/>
            <a:ext cx="594700" cy="344550"/>
            <a:chOff x="1148655" y="4360667"/>
            <a:chExt cx="594700" cy="344550"/>
          </a:xfrm>
        </p:grpSpPr>
        <p:sp>
          <p:nvSpPr>
            <p:cNvPr id="14" name="Rectangle 13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19" name="Rectangle 1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4505216" y="5957211"/>
            <a:ext cx="594700" cy="344550"/>
            <a:chOff x="1965004" y="4355115"/>
            <a:chExt cx="594700" cy="344550"/>
          </a:xfrm>
        </p:grpSpPr>
        <p:sp>
          <p:nvSpPr>
            <p:cNvPr id="22" name="Rectangle 21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7460763" y="5964042"/>
            <a:ext cx="594700" cy="344550"/>
            <a:chOff x="321520" y="4360667"/>
            <a:chExt cx="594700" cy="344550"/>
          </a:xfrm>
        </p:grpSpPr>
        <p:sp>
          <p:nvSpPr>
            <p:cNvPr id="30" name="Rectangle 29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8191330" y="5964042"/>
            <a:ext cx="594700" cy="344550"/>
            <a:chOff x="1148655" y="4360667"/>
            <a:chExt cx="594700" cy="344550"/>
          </a:xfrm>
        </p:grpSpPr>
        <p:sp>
          <p:nvSpPr>
            <p:cNvPr id="38" name="Rectangle 37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10859526" y="5964042"/>
            <a:ext cx="594700" cy="344550"/>
            <a:chOff x="1965004" y="4355115"/>
            <a:chExt cx="594700" cy="344550"/>
          </a:xfrm>
        </p:grpSpPr>
        <p:sp>
          <p:nvSpPr>
            <p:cNvPr id="46" name="Rectangle 45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2761172" y="1520455"/>
            <a:ext cx="367880" cy="202217"/>
            <a:chOff x="321520" y="4360667"/>
            <a:chExt cx="594700" cy="344550"/>
          </a:xfrm>
        </p:grpSpPr>
        <p:sp>
          <p:nvSpPr>
            <p:cNvPr id="54" name="Rectangle 53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59" name="Rectangle 5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0" name="Rectangle 5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3205664" y="1515832"/>
            <a:ext cx="367880" cy="202217"/>
            <a:chOff x="1148655" y="4360667"/>
            <a:chExt cx="594700" cy="344550"/>
          </a:xfrm>
        </p:grpSpPr>
        <p:sp>
          <p:nvSpPr>
            <p:cNvPr id="62" name="Rectangle 61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2924491" y="1762905"/>
            <a:ext cx="367880" cy="202217"/>
            <a:chOff x="1965004" y="4355115"/>
            <a:chExt cx="594700" cy="344550"/>
          </a:xfrm>
        </p:grpSpPr>
        <p:sp>
          <p:nvSpPr>
            <p:cNvPr id="70" name="Rectangle 69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75" name="Rectangle 7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6" name="Rectangle 7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73" name="Rectangle 7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4" name="Rectangle 7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8974130" y="1529179"/>
            <a:ext cx="367880" cy="202217"/>
            <a:chOff x="321520" y="4360667"/>
            <a:chExt cx="594700" cy="344550"/>
          </a:xfrm>
        </p:grpSpPr>
        <p:sp>
          <p:nvSpPr>
            <p:cNvPr id="78" name="Rectangle 77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83" name="Rectangle 8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4" name="Rectangle 8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81" name="Rectangle 8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2" name="Rectangle 8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9418622" y="1524556"/>
            <a:ext cx="367880" cy="202217"/>
            <a:chOff x="1148655" y="4360667"/>
            <a:chExt cx="594700" cy="344550"/>
          </a:xfrm>
        </p:grpSpPr>
        <p:sp>
          <p:nvSpPr>
            <p:cNvPr id="86" name="Rectangle 85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91" name="Rectangle 9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89" name="Rectangle 8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0" name="Rectangle 8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9137449" y="1771629"/>
            <a:ext cx="367880" cy="202217"/>
            <a:chOff x="1965004" y="4355115"/>
            <a:chExt cx="594700" cy="344550"/>
          </a:xfrm>
        </p:grpSpPr>
        <p:sp>
          <p:nvSpPr>
            <p:cNvPr id="94" name="Rectangle 93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101" name="Title 1"/>
          <p:cNvSpPr txBox="1">
            <a:spLocks/>
          </p:cNvSpPr>
          <p:nvPr/>
        </p:nvSpPr>
        <p:spPr>
          <a:xfrm>
            <a:off x="329609" y="173735"/>
            <a:ext cx="11504428" cy="566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2400" dirty="0" smtClean="0"/>
              <a:t>Previous trial type by congruence of response compatibility,</a:t>
            </a:r>
          </a:p>
          <a:p>
            <a:pPr algn="ctr"/>
            <a:r>
              <a:rPr lang="en-US" sz="2400" dirty="0"/>
              <a:t>collapsing across each specific trial type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564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" r="8034"/>
          <a:stretch/>
        </p:blipFill>
        <p:spPr>
          <a:xfrm>
            <a:off x="946482" y="0"/>
            <a:ext cx="10266947" cy="6836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2977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4"/>
          <a:stretch/>
        </p:blipFill>
        <p:spPr>
          <a:xfrm>
            <a:off x="792076" y="48126"/>
            <a:ext cx="10405311" cy="67649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10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" r="8453" b="6469"/>
          <a:stretch/>
        </p:blipFill>
        <p:spPr>
          <a:xfrm>
            <a:off x="593556" y="2007"/>
            <a:ext cx="10813594" cy="63737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826507" y="5560668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240987" y="5560668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276547" y="5604324"/>
            <a:ext cx="363220" cy="353060"/>
            <a:chOff x="2611120" y="5666740"/>
            <a:chExt cx="363220" cy="353060"/>
          </a:xfrm>
        </p:grpSpPr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 rot="5400000">
            <a:off x="3827151" y="5604324"/>
            <a:ext cx="363220" cy="353060"/>
            <a:chOff x="2611120" y="5666740"/>
            <a:chExt cx="363220" cy="353060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327347" y="614692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79467" y="614692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667489" y="5544560"/>
            <a:ext cx="1060579" cy="1096804"/>
            <a:chOff x="5167440" y="5573656"/>
            <a:chExt cx="1060579" cy="1096804"/>
          </a:xfrm>
        </p:grpSpPr>
        <p:sp>
          <p:nvSpPr>
            <p:cNvPr id="25" name="Rectangle 24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96607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14763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7057683" y="5544626"/>
            <a:ext cx="990600" cy="1096804"/>
            <a:chOff x="2575560" y="5623084"/>
            <a:chExt cx="990600" cy="1096804"/>
          </a:xfrm>
        </p:grpSpPr>
        <p:grpSp>
          <p:nvGrpSpPr>
            <p:cNvPr id="37" name="Group 36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3" name="Rectangle 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8538228" y="5528518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8573788" y="5572174"/>
            <a:ext cx="363220" cy="353060"/>
            <a:chOff x="2611120" y="5666740"/>
            <a:chExt cx="363220" cy="353060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 rot="5400000">
            <a:off x="9124392" y="5572174"/>
            <a:ext cx="363220" cy="353060"/>
            <a:chOff x="2611120" y="5666740"/>
            <a:chExt cx="363220" cy="353060"/>
          </a:xfrm>
        </p:grpSpPr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624588" y="611477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076708" y="611477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9972793" y="5528518"/>
            <a:ext cx="1060579" cy="1096804"/>
            <a:chOff x="5167440" y="5573656"/>
            <a:chExt cx="1060579" cy="1096804"/>
          </a:xfrm>
        </p:grpSpPr>
        <p:sp>
          <p:nvSpPr>
            <p:cNvPr id="57" name="Rectangle 5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" r="9091" b="4123"/>
          <a:stretch/>
        </p:blipFill>
        <p:spPr>
          <a:xfrm>
            <a:off x="914398" y="178468"/>
            <a:ext cx="10314954" cy="6373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67327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906717" y="5640878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321197" y="5640878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356757" y="5684534"/>
            <a:ext cx="363220" cy="353060"/>
            <a:chOff x="2611120" y="5666740"/>
            <a:chExt cx="363220" cy="353060"/>
          </a:xfrm>
        </p:grpSpPr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 rot="5400000">
            <a:off x="3907361" y="5684534"/>
            <a:ext cx="363220" cy="353060"/>
            <a:chOff x="2611120" y="5666740"/>
            <a:chExt cx="363220" cy="353060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407557" y="622713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59677" y="622713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747699" y="5624770"/>
            <a:ext cx="1060579" cy="1096804"/>
            <a:chOff x="5167440" y="5573656"/>
            <a:chExt cx="1060579" cy="1096804"/>
          </a:xfrm>
        </p:grpSpPr>
        <p:sp>
          <p:nvSpPr>
            <p:cNvPr id="25" name="Rectangle 24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32439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0595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7025599" y="5640878"/>
            <a:ext cx="990600" cy="1096804"/>
            <a:chOff x="2575560" y="5623084"/>
            <a:chExt cx="990600" cy="1096804"/>
          </a:xfrm>
        </p:grpSpPr>
        <p:grpSp>
          <p:nvGrpSpPr>
            <p:cNvPr id="37" name="Group 36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3" name="Rectangle 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8441976" y="5624770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8477536" y="5668426"/>
            <a:ext cx="363220" cy="353060"/>
            <a:chOff x="2611120" y="5666740"/>
            <a:chExt cx="363220" cy="353060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 rot="5400000">
            <a:off x="9028140" y="5668426"/>
            <a:ext cx="363220" cy="353060"/>
            <a:chOff x="2611120" y="5666740"/>
            <a:chExt cx="363220" cy="353060"/>
          </a:xfrm>
        </p:grpSpPr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528336" y="6211026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980456" y="6211026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9892583" y="5624770"/>
            <a:ext cx="1060579" cy="1096804"/>
            <a:chOff x="5167440" y="5573656"/>
            <a:chExt cx="1060579" cy="1096804"/>
          </a:xfrm>
        </p:grpSpPr>
        <p:sp>
          <p:nvSpPr>
            <p:cNvPr id="57" name="Rectangle 5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88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" r="9091" b="2656"/>
          <a:stretch/>
        </p:blipFill>
        <p:spPr>
          <a:xfrm>
            <a:off x="834188" y="210554"/>
            <a:ext cx="10399041" cy="64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" r="9410" b="2363"/>
          <a:stretch/>
        </p:blipFill>
        <p:spPr>
          <a:xfrm>
            <a:off x="1010652" y="258680"/>
            <a:ext cx="10026375" cy="623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22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Source of conflict during search with redundant targets: data update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n-US" sz="4000" dirty="0" smtClean="0"/>
          </a:p>
          <a:p>
            <a:r>
              <a:rPr lang="en-US" sz="4000" dirty="0" smtClean="0"/>
              <a:t>James Wilmott</a:t>
            </a:r>
          </a:p>
          <a:p>
            <a:r>
              <a:rPr lang="en-US" sz="4000" dirty="0" smtClean="0"/>
              <a:t>March 12, 2018</a:t>
            </a:r>
            <a:endParaRPr lang="en-US" sz="4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3556" y="3811044"/>
            <a:ext cx="2863412" cy="2694763"/>
            <a:chOff x="233556" y="3811044"/>
            <a:chExt cx="2863412" cy="2694763"/>
          </a:xfrm>
        </p:grpSpPr>
        <p:grpSp>
          <p:nvGrpSpPr>
            <p:cNvPr id="5" name="Group 4"/>
            <p:cNvGrpSpPr/>
            <p:nvPr/>
          </p:nvGrpSpPr>
          <p:grpSpPr>
            <a:xfrm rot="10800000">
              <a:off x="2274009" y="4177361"/>
              <a:ext cx="548640" cy="732634"/>
              <a:chOff x="847493" y="4103648"/>
              <a:chExt cx="548640" cy="732634"/>
            </a:xfrm>
          </p:grpSpPr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556" y="4572000"/>
              <a:ext cx="2863412" cy="1933807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850652" y="3811044"/>
              <a:ext cx="548640" cy="732634"/>
              <a:chOff x="847493" y="4103648"/>
              <a:chExt cx="548640" cy="732634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8660160" y="4190611"/>
            <a:ext cx="2863412" cy="2315196"/>
            <a:chOff x="8660160" y="4190611"/>
            <a:chExt cx="2863412" cy="231519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160" y="4572000"/>
              <a:ext cx="2863412" cy="193380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831766" y="4194515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‘Up’</a:t>
              </a:r>
              <a:endParaRPr lang="en-US" sz="28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07717" y="4190611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‘Down’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157415" y="600075"/>
            <a:ext cx="8039178" cy="5761550"/>
            <a:chOff x="1528956" y="2564781"/>
            <a:chExt cx="4827239" cy="355723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31" b="48130"/>
            <a:stretch/>
          </p:blipFill>
          <p:spPr>
            <a:xfrm>
              <a:off x="1528956" y="2564781"/>
              <a:ext cx="4827239" cy="3557239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528956" y="2564781"/>
              <a:ext cx="333298" cy="345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929351" y="4757854"/>
              <a:ext cx="333298" cy="345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555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Reaction time slower when target shapes were different than when the same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" t="17236" r="12410" b="18265"/>
          <a:stretch/>
        </p:blipFill>
        <p:spPr>
          <a:xfrm>
            <a:off x="2548170" y="1605339"/>
            <a:ext cx="7095659" cy="46522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00800"/>
            <a:ext cx="302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Experiment 1B; N = 15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436533" y="5654365"/>
            <a:ext cx="1727200" cy="1121877"/>
            <a:chOff x="4436533" y="5654365"/>
            <a:chExt cx="1727200" cy="1121877"/>
          </a:xfrm>
        </p:grpSpPr>
        <p:sp>
          <p:nvSpPr>
            <p:cNvPr id="9" name="Rectangle 8"/>
            <p:cNvSpPr/>
            <p:nvPr/>
          </p:nvSpPr>
          <p:spPr>
            <a:xfrm>
              <a:off x="4436533" y="5654365"/>
              <a:ext cx="1727200" cy="11218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 rot="2700000">
              <a:off x="4533212" y="5785260"/>
              <a:ext cx="602510" cy="597430"/>
              <a:chOff x="2611120" y="5666740"/>
              <a:chExt cx="363220" cy="353060"/>
            </a:xfrm>
          </p:grpSpPr>
          <p:sp>
            <p:nvSpPr>
              <p:cNvPr id="14" name="Rectangle 1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2700000">
              <a:off x="5431480" y="5779892"/>
              <a:ext cx="602510" cy="597430"/>
              <a:chOff x="2611120" y="5666740"/>
              <a:chExt cx="363220" cy="353060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7287949" y="5645054"/>
            <a:ext cx="1727200" cy="1121877"/>
            <a:chOff x="7287949" y="5645054"/>
            <a:chExt cx="1727200" cy="1121877"/>
          </a:xfrm>
        </p:grpSpPr>
        <p:sp>
          <p:nvSpPr>
            <p:cNvPr id="19" name="Rectangle 18"/>
            <p:cNvSpPr/>
            <p:nvPr/>
          </p:nvSpPr>
          <p:spPr>
            <a:xfrm>
              <a:off x="7287949" y="5645054"/>
              <a:ext cx="1727200" cy="11218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 rot="2700000">
              <a:off x="7384628" y="5775949"/>
              <a:ext cx="602510" cy="59743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 rot="2700000">
              <a:off x="8282896" y="5922982"/>
              <a:ext cx="602510" cy="597430"/>
              <a:chOff x="2611120" y="5666740"/>
              <a:chExt cx="363220" cy="353060"/>
            </a:xfrm>
            <a:scene3d>
              <a:camera prst="orthographicFront">
                <a:rot lat="0" lon="0" rev="10800000"/>
              </a:camera>
              <a:lightRig rig="threePt" dir="t"/>
            </a:scene3d>
          </p:grpSpPr>
          <p:sp>
            <p:nvSpPr>
              <p:cNvPr id="24" name="Rectangle 2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55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314632" y="85484"/>
            <a:ext cx="11621729" cy="6772516"/>
            <a:chOff x="360775" y="0"/>
            <a:chExt cx="11703075" cy="68905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775" y="0"/>
              <a:ext cx="11544300" cy="689050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395663" y="6263692"/>
              <a:ext cx="9160042" cy="52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112233" y="5728361"/>
              <a:ext cx="990600" cy="1096804"/>
              <a:chOff x="2575560" y="5623084"/>
              <a:chExt cx="990600" cy="109680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4" name="Rectangle 13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2" name="Rectangle 11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" name="TextBox 6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490004" y="5728361"/>
              <a:ext cx="990600" cy="1096804"/>
              <a:chOff x="3240987" y="5560668"/>
              <a:chExt cx="990600" cy="109680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40987" y="556066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276547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5400000">
                <a:off x="3827151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332734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77946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49804" y="5719814"/>
              <a:ext cx="1060579" cy="1096804"/>
              <a:chOff x="5167440" y="5573656"/>
              <a:chExt cx="1060579" cy="109680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4" name="Rectangle 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360775" y="5713882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Percept</a:t>
              </a:r>
              <a:endParaRPr lang="en-US" sz="2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78931" y="6205323"/>
              <a:ext cx="1261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Response</a:t>
              </a:r>
              <a:endParaRPr lang="en-US" sz="2000" b="1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007471" y="5719963"/>
              <a:ext cx="990600" cy="1096804"/>
              <a:chOff x="2575560" y="5623084"/>
              <a:chExt cx="990600" cy="1096804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" name="Group 42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7" name="Rectangle 46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5" name="Rectangle 44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0" name="TextBox 39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363520" y="5690948"/>
              <a:ext cx="990600" cy="1096804"/>
              <a:chOff x="8538228" y="5528518"/>
              <a:chExt cx="990600" cy="1096804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8538228" y="552851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8573788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 rot="5400000">
                <a:off x="9124392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5" name="Rectangle 5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TextBox 52"/>
              <p:cNvSpPr txBox="1"/>
              <p:nvPr/>
            </p:nvSpPr>
            <p:spPr>
              <a:xfrm>
                <a:off x="862458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907670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682618" y="5691236"/>
              <a:ext cx="1060579" cy="1096804"/>
              <a:chOff x="5167440" y="5573656"/>
              <a:chExt cx="1060579" cy="109680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1064351" y="6356413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N = 18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94516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1451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Hypothesis 1: Perceptual incongruence of targets</a:t>
            </a:r>
          </a:p>
          <a:p>
            <a:pPr lvl="1"/>
            <a:r>
              <a:rPr lang="en-US" dirty="0" smtClean="0"/>
              <a:t>Weaker perceptual grouping for different trials</a:t>
            </a:r>
          </a:p>
          <a:p>
            <a:pPr lvl="1"/>
            <a:r>
              <a:rPr lang="en-US" dirty="0" smtClean="0"/>
              <a:t>Conflict between perceptual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88031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Hypothesis 1: Perceptual incongruence of targets</a:t>
            </a:r>
          </a:p>
          <a:p>
            <a:pPr lvl="1"/>
            <a:r>
              <a:rPr lang="en-US" dirty="0" smtClean="0"/>
              <a:t>Weaker perceptual grouping for different trials</a:t>
            </a:r>
          </a:p>
          <a:p>
            <a:pPr lvl="1"/>
            <a:r>
              <a:rPr lang="en-US" dirty="0" smtClean="0"/>
              <a:t>Conflict between perceptual representations during encoding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Hypothesis 2: Response incongruence of targets</a:t>
            </a:r>
          </a:p>
          <a:p>
            <a:pPr lvl="1"/>
            <a:r>
              <a:rPr lang="en-US" dirty="0" smtClean="0"/>
              <a:t>Conflict between potential responses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5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Hypothesis 1: Perceptual incongruence of targets</a:t>
            </a:r>
          </a:p>
          <a:p>
            <a:pPr lvl="1"/>
            <a:r>
              <a:rPr lang="en-US" dirty="0" smtClean="0"/>
              <a:t>Weaker perceptual grouping for different trials</a:t>
            </a:r>
          </a:p>
          <a:p>
            <a:pPr lvl="1"/>
            <a:r>
              <a:rPr lang="en-US" dirty="0" smtClean="0"/>
              <a:t>Conflict between perceptual representations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Hypothesis 2: Response incongruence of targets</a:t>
            </a:r>
          </a:p>
          <a:p>
            <a:pPr lvl="1"/>
            <a:r>
              <a:rPr lang="en-US" dirty="0" smtClean="0"/>
              <a:t>Conflict between potential responses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Hypothesis 3: Combination of H1 and H2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7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</a:t>
            </a:r>
            <a:r>
              <a:rPr lang="en-US" sz="3600" dirty="0" smtClean="0"/>
              <a:t>oes top-down knowledge modulate incongruence effect?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410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86" y="251618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 smtClean="0"/>
              <a:t>Dissociating perceptual and response </a:t>
            </a:r>
            <a:r>
              <a:rPr lang="en-US" sz="3200" smtClean="0"/>
              <a:t>congruence effects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399978" y="1457052"/>
            <a:ext cx="5173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Task: Report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whether the cut off side is on the top or bottom of one odd-colored target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73523" y="1577181"/>
            <a:ext cx="5120640" cy="4206240"/>
            <a:chOff x="6273523" y="1577181"/>
            <a:chExt cx="5120640" cy="4206240"/>
          </a:xfrm>
        </p:grpSpPr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312892" y="2924080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‘up’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312892" y="4845603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‘down’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 rot="2700000">
            <a:off x="3799012" y="2681339"/>
            <a:ext cx="913403" cy="957563"/>
            <a:chOff x="2299354" y="2657553"/>
            <a:chExt cx="913403" cy="957563"/>
          </a:xfrm>
        </p:grpSpPr>
        <p:sp>
          <p:nvSpPr>
            <p:cNvPr id="39" name="Rectangle 3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 rot="-2700000">
            <a:off x="2167570" y="2753278"/>
            <a:ext cx="913403" cy="957563"/>
            <a:chOff x="2299354" y="2657553"/>
            <a:chExt cx="913403" cy="957563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 rot="8100000">
            <a:off x="3877393" y="4860450"/>
            <a:ext cx="913403" cy="957563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 rot="-8100000">
            <a:off x="2221630" y="4937146"/>
            <a:ext cx="913403" cy="957563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 rot="-2700000">
            <a:off x="6608717" y="2259585"/>
            <a:ext cx="640080" cy="671025"/>
            <a:chOff x="2299354" y="2657553"/>
            <a:chExt cx="913403" cy="957563"/>
          </a:xfrm>
        </p:grpSpPr>
        <p:sp>
          <p:nvSpPr>
            <p:cNvPr id="70" name="Rectangle 6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/>
        </p:nvGrpSpPr>
        <p:grpSpPr>
          <a:xfrm rot="2700000">
            <a:off x="9477916" y="2583654"/>
            <a:ext cx="640080" cy="671025"/>
            <a:chOff x="2299354" y="2657553"/>
            <a:chExt cx="913403" cy="957563"/>
          </a:xfrm>
        </p:grpSpPr>
        <p:sp>
          <p:nvSpPr>
            <p:cNvPr id="76" name="Rectangle 7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>
            <a:grpSpLocks noChangeAspect="1"/>
          </p:cNvGrpSpPr>
          <p:nvPr/>
        </p:nvGrpSpPr>
        <p:grpSpPr>
          <a:xfrm rot="-2700000">
            <a:off x="7417551" y="3309592"/>
            <a:ext cx="640080" cy="671025"/>
            <a:chOff x="2299354" y="2657553"/>
            <a:chExt cx="913403" cy="957563"/>
          </a:xfrm>
        </p:grpSpPr>
        <p:sp>
          <p:nvSpPr>
            <p:cNvPr id="79" name="Rectangle 7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 rot="2700000">
            <a:off x="6399908" y="3939141"/>
            <a:ext cx="640080" cy="671025"/>
            <a:chOff x="2299354" y="2657553"/>
            <a:chExt cx="913403" cy="957563"/>
          </a:xfrm>
        </p:grpSpPr>
        <p:sp>
          <p:nvSpPr>
            <p:cNvPr id="82" name="Rectangle 8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>
            <a:grpSpLocks noChangeAspect="1"/>
          </p:cNvGrpSpPr>
          <p:nvPr/>
        </p:nvGrpSpPr>
        <p:grpSpPr>
          <a:xfrm rot="13552818">
            <a:off x="10330723" y="2098131"/>
            <a:ext cx="640080" cy="671025"/>
            <a:chOff x="2299354" y="2657553"/>
            <a:chExt cx="913403" cy="957563"/>
          </a:xfrm>
        </p:grpSpPr>
        <p:sp>
          <p:nvSpPr>
            <p:cNvPr id="85" name="Rectangle 84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 rot="8111047">
            <a:off x="9938567" y="3873942"/>
            <a:ext cx="640080" cy="671025"/>
            <a:chOff x="2299354" y="2657553"/>
            <a:chExt cx="913403" cy="957563"/>
          </a:xfrm>
        </p:grpSpPr>
        <p:sp>
          <p:nvSpPr>
            <p:cNvPr id="88" name="Rectangle 8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510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4928372" y="2847460"/>
            <a:ext cx="1986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63743" y="4020073"/>
            <a:ext cx="1850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723754" y="1577181"/>
            <a:ext cx="3123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81" name="Rectangle 80"/>
          <p:cNvSpPr>
            <a:spLocks noChangeAspect="1"/>
          </p:cNvSpPr>
          <p:nvPr/>
        </p:nvSpPr>
        <p:spPr>
          <a:xfrm>
            <a:off x="5011169" y="2643814"/>
            <a:ext cx="2548873" cy="2548873"/>
          </a:xfrm>
          <a:prstGeom prst="rect">
            <a:avLst/>
          </a:prstGeom>
          <a:noFill/>
          <a:ln w="76200"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291016" y="4501670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492274" y="4474506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5490619" y="343214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6851872" y="342370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043807" y="2834442"/>
            <a:ext cx="1659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Rectangle 53"/>
          <p:cNvSpPr>
            <a:spLocks noChangeAspect="1"/>
          </p:cNvSpPr>
          <p:nvPr/>
        </p:nvSpPr>
        <p:spPr>
          <a:xfrm>
            <a:off x="1024721" y="2643813"/>
            <a:ext cx="2548873" cy="2548873"/>
          </a:xfrm>
          <a:prstGeom prst="rect">
            <a:avLst/>
          </a:prstGeom>
          <a:noFill/>
          <a:ln w="76200">
            <a:solidFill>
              <a:srgbClr val="4C0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55" name="TextBox 54"/>
          <p:cNvSpPr txBox="1"/>
          <p:nvPr/>
        </p:nvSpPr>
        <p:spPr>
          <a:xfrm>
            <a:off x="1024721" y="4070351"/>
            <a:ext cx="201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90232" y="4569963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91490" y="4542799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5686" y="1554822"/>
            <a:ext cx="3961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94" name="Oval 93"/>
          <p:cNvSpPr>
            <a:spLocks noChangeAspect="1"/>
          </p:cNvSpPr>
          <p:nvPr/>
        </p:nvSpPr>
        <p:spPr>
          <a:xfrm>
            <a:off x="2523041" y="3408985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901975" y="2847460"/>
            <a:ext cx="2054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944568" y="4070351"/>
            <a:ext cx="2434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653337" y="1577181"/>
            <a:ext cx="324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Incongruent</a:t>
            </a:r>
          </a:p>
        </p:txBody>
      </p:sp>
      <p:sp>
        <p:nvSpPr>
          <p:cNvPr id="80" name="Rectangle 79"/>
          <p:cNvSpPr>
            <a:spLocks noChangeAspect="1"/>
          </p:cNvSpPr>
          <p:nvPr/>
        </p:nvSpPr>
        <p:spPr>
          <a:xfrm>
            <a:off x="8987390" y="2640183"/>
            <a:ext cx="2548873" cy="2548873"/>
          </a:xfrm>
          <a:prstGeom prst="rect">
            <a:avLst/>
          </a:prstGeom>
          <a:noFill/>
          <a:ln w="76200"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84" name="TextBox 83"/>
          <p:cNvSpPr txBox="1"/>
          <p:nvPr/>
        </p:nvSpPr>
        <p:spPr>
          <a:xfrm>
            <a:off x="9256446" y="4461525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157669" y="4474506"/>
            <a:ext cx="1347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‘Down’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9463406" y="3457708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 rot="10800000">
            <a:off x="10652222" y="370696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315686" y="251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smtClean="0"/>
              <a:t>Dissociating perceptual and response congruence effects</a:t>
            </a:r>
            <a:br>
              <a:rPr lang="en-US" sz="3200" smtClean="0"/>
            </a:br>
            <a:r>
              <a:rPr lang="en-US" sz="3200" smtClean="0"/>
              <a:t/>
            </a:r>
            <a:br>
              <a:rPr lang="en-US" sz="3200" smtClean="0"/>
            </a:br>
            <a:endParaRPr lang="en-US" sz="3200" dirty="0"/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 rot="-2700000">
            <a:off x="1315661" y="3322873"/>
            <a:ext cx="548640" cy="575164"/>
            <a:chOff x="2299354" y="2657553"/>
            <a:chExt cx="913403" cy="957563"/>
          </a:xfrm>
        </p:grpSpPr>
        <p:sp>
          <p:nvSpPr>
            <p:cNvPr id="48" name="Rectangle 4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/>
        </p:nvGrpSpPr>
        <p:grpSpPr>
          <a:xfrm rot="-2700000">
            <a:off x="2448244" y="3316996"/>
            <a:ext cx="548640" cy="575164"/>
            <a:chOff x="2299354" y="2657553"/>
            <a:chExt cx="913403" cy="957563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 rot="-2700000">
            <a:off x="5299166" y="3278904"/>
            <a:ext cx="548640" cy="575164"/>
            <a:chOff x="2299354" y="2657553"/>
            <a:chExt cx="913403" cy="957563"/>
          </a:xfrm>
        </p:grpSpPr>
        <p:sp>
          <p:nvSpPr>
            <p:cNvPr id="57" name="Rectangle 5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 rot="-2700000">
            <a:off x="9253254" y="3297919"/>
            <a:ext cx="548640" cy="575164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>
            <a:grpSpLocks noChangeAspect="1"/>
          </p:cNvGrpSpPr>
          <p:nvPr/>
        </p:nvGrpSpPr>
        <p:grpSpPr>
          <a:xfrm rot="2727568">
            <a:off x="6612064" y="3235890"/>
            <a:ext cx="548640" cy="575164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8100000">
            <a:off x="10611599" y="3361358"/>
            <a:ext cx="548640" cy="575164"/>
            <a:chOff x="2299354" y="2657553"/>
            <a:chExt cx="913403" cy="95756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478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Hypothesis 1- </a:t>
            </a:r>
            <a:r>
              <a:rPr lang="en-US" sz="4000" dirty="0"/>
              <a:t>Perceptual incongruence of targets leads to worse performance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1916220"/>
            <a:ext cx="1412870" cy="2391456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2- </a:t>
            </a:r>
            <a:r>
              <a:rPr lang="en-US" sz="3600" dirty="0"/>
              <a:t>Response incongruence leads to worse </a:t>
            </a:r>
            <a:r>
              <a:rPr lang="en-US" sz="3600" dirty="0" smtClean="0"/>
              <a:t>performance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3- Combination of perceptual and response incongruence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3323849"/>
            <a:ext cx="1412870" cy="1007520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1" r="8993" b="1597"/>
          <a:stretch/>
        </p:blipFill>
        <p:spPr>
          <a:xfrm>
            <a:off x="190500" y="1157287"/>
            <a:ext cx="5567846" cy="489010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33222" y="1537328"/>
            <a:ext cx="1350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" r="8797" b="2316"/>
          <a:stretch/>
        </p:blipFill>
        <p:spPr>
          <a:xfrm>
            <a:off x="6310511" y="1157287"/>
            <a:ext cx="5754156" cy="4837632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6918960" y="5649227"/>
            <a:ext cx="4739640" cy="341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6749246" y="5700839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One target</a:t>
            </a:r>
            <a:endParaRPr lang="en-US" sz="105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060396" y="5700839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Same/Same</a:t>
            </a:r>
            <a:endParaRPr lang="en-US" sz="1050" b="1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432681" y="5699301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rPr>
              <a:t>Different/Same</a:t>
            </a:r>
            <a:endParaRPr lang="en-US" sz="1050" b="1" dirty="0">
              <a:solidFill>
                <a:srgbClr val="6D5B8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640040" y="5699301"/>
            <a:ext cx="1346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rPr>
              <a:t>Different/Different</a:t>
            </a:r>
            <a:endParaRPr lang="en-US" sz="1050" b="1" dirty="0">
              <a:solidFill>
                <a:srgbClr val="D651B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882657" y="6439984"/>
            <a:ext cx="1719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Current trial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13595" y="1544947"/>
            <a:ext cx="1333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8550888" y="6028053"/>
            <a:ext cx="288528" cy="246844"/>
            <a:chOff x="321520" y="4360667"/>
            <a:chExt cx="594700" cy="344550"/>
          </a:xfrm>
        </p:grpSpPr>
        <p:sp>
          <p:nvSpPr>
            <p:cNvPr id="62" name="Rectangle 61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9889702" y="6028053"/>
            <a:ext cx="288528" cy="246844"/>
            <a:chOff x="1148655" y="4360667"/>
            <a:chExt cx="594700" cy="344550"/>
          </a:xfrm>
        </p:grpSpPr>
        <p:sp>
          <p:nvSpPr>
            <p:cNvPr id="55" name="Rectangle 54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60" name="Rectangle 5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1" name="Rectangle 6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58" name="Rectangle 5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11168883" y="6001574"/>
            <a:ext cx="288528" cy="246844"/>
            <a:chOff x="1965004" y="4355115"/>
            <a:chExt cx="594700" cy="344550"/>
          </a:xfrm>
        </p:grpSpPr>
        <p:sp>
          <p:nvSpPr>
            <p:cNvPr id="48" name="Rectangle 47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53" name="Rectangle 5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4" name="Rectangle 5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80" name="Rectangle 79"/>
          <p:cNvSpPr/>
          <p:nvPr/>
        </p:nvSpPr>
        <p:spPr>
          <a:xfrm>
            <a:off x="760005" y="5647689"/>
            <a:ext cx="4739640" cy="341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590291" y="5699301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One target</a:t>
            </a:r>
            <a:endParaRPr lang="en-US" sz="105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901441" y="5699301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Same/Same</a:t>
            </a:r>
            <a:endParaRPr lang="en-US" sz="1050" b="1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273726" y="5697763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rPr>
              <a:t>Different/Same</a:t>
            </a:r>
            <a:endParaRPr lang="en-US" sz="1050" b="1" dirty="0">
              <a:solidFill>
                <a:srgbClr val="6D5B8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481085" y="5697763"/>
            <a:ext cx="1346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rPr>
              <a:t>Different/Different</a:t>
            </a:r>
            <a:endParaRPr lang="en-US" sz="1050" b="1" dirty="0">
              <a:solidFill>
                <a:srgbClr val="D651BC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2391933" y="6026515"/>
            <a:ext cx="288528" cy="246844"/>
            <a:chOff x="321520" y="4360667"/>
            <a:chExt cx="594700" cy="344550"/>
          </a:xfrm>
        </p:grpSpPr>
        <p:sp>
          <p:nvSpPr>
            <p:cNvPr id="86" name="Rectangle 85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91" name="Rectangle 9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89" name="Rectangle 8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0" name="Rectangle 8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3730747" y="6026515"/>
            <a:ext cx="288528" cy="246844"/>
            <a:chOff x="1148655" y="4360667"/>
            <a:chExt cx="594700" cy="344550"/>
          </a:xfrm>
        </p:grpSpPr>
        <p:sp>
          <p:nvSpPr>
            <p:cNvPr id="94" name="Rectangle 93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5009928" y="6000036"/>
            <a:ext cx="288528" cy="246844"/>
            <a:chOff x="1965004" y="4355115"/>
            <a:chExt cx="594700" cy="344550"/>
          </a:xfrm>
        </p:grpSpPr>
        <p:sp>
          <p:nvSpPr>
            <p:cNvPr id="102" name="Rectangle 101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107" name="Rectangle 10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8" name="Rectangle 10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105" name="Rectangle 10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109" name="Title 1"/>
          <p:cNvSpPr txBox="1">
            <a:spLocks/>
          </p:cNvSpPr>
          <p:nvPr/>
        </p:nvSpPr>
        <p:spPr>
          <a:xfrm>
            <a:off x="838200" y="365126"/>
            <a:ext cx="10515600" cy="566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3200" smtClean="0"/>
              <a:t>Previous trial type by response repetition</a:t>
            </a:r>
            <a:endParaRPr lang="en-US" sz="3200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4106731" y="1039816"/>
            <a:ext cx="3736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5965025" y="1055858"/>
            <a:ext cx="353958" cy="4916"/>
          </a:xfrm>
          <a:prstGeom prst="line">
            <a:avLst/>
          </a:prstGeom>
          <a:ln w="571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431196" y="883591"/>
            <a:ext cx="1612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Repeated resp.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62552" y="909465"/>
            <a:ext cx="2083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Switched resp.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87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22340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3600" dirty="0" smtClean="0"/>
              <a:t>5 subjects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707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1"/>
          <a:stretch/>
        </p:blipFill>
        <p:spPr>
          <a:xfrm>
            <a:off x="808121" y="946485"/>
            <a:ext cx="10778484" cy="576297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Bottom up task: slower RTs for two target displays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642810" y="778631"/>
            <a:ext cx="4912895" cy="5930830"/>
            <a:chOff x="5642810" y="778631"/>
            <a:chExt cx="4912895" cy="5930830"/>
          </a:xfrm>
        </p:grpSpPr>
        <p:sp>
          <p:nvSpPr>
            <p:cNvPr id="6" name="Rectangle 5"/>
            <p:cNvSpPr/>
            <p:nvPr/>
          </p:nvSpPr>
          <p:spPr>
            <a:xfrm>
              <a:off x="5999747" y="778631"/>
              <a:ext cx="4555958" cy="5930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42810" y="804207"/>
              <a:ext cx="745958" cy="3613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42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1"/>
          <a:stretch/>
        </p:blipFill>
        <p:spPr>
          <a:xfrm>
            <a:off x="808121" y="946485"/>
            <a:ext cx="10778484" cy="57629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42811" y="2470483"/>
            <a:ext cx="308810" cy="1947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8" name="Rectangle 7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Top down task: no difference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376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42811" y="2470483"/>
            <a:ext cx="308810" cy="1947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8" name="Rectangle 7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Accuracy exhibits similar pattern to RT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3"/>
          <a:stretch/>
        </p:blipFill>
        <p:spPr>
          <a:xfrm>
            <a:off x="1038887" y="1090863"/>
            <a:ext cx="10415016" cy="557222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27031" y="2622883"/>
            <a:ext cx="288759" cy="1947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3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wo target trials: congruency effect is noisy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7"/>
          <a:stretch/>
        </p:blipFill>
        <p:spPr>
          <a:xfrm>
            <a:off x="561473" y="920909"/>
            <a:ext cx="10914647" cy="582235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52466" y="5672963"/>
            <a:ext cx="990600" cy="1096804"/>
            <a:chOff x="2575560" y="5623084"/>
            <a:chExt cx="990600" cy="1096804"/>
          </a:xfrm>
        </p:grpSpPr>
        <p:grpSp>
          <p:nvGrpSpPr>
            <p:cNvPr id="71" name="Group 7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324192" y="5672963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359752" y="5716619"/>
            <a:ext cx="363220" cy="353060"/>
            <a:chOff x="2611120" y="5666740"/>
            <a:chExt cx="363220" cy="353060"/>
          </a:xfrm>
        </p:grpSpPr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 rot="5400000">
            <a:off x="3910356" y="5716619"/>
            <a:ext cx="363220" cy="353060"/>
            <a:chOff x="2611120" y="5666740"/>
            <a:chExt cx="363220" cy="353060"/>
          </a:xfrm>
        </p:grpSpPr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1055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267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31768" y="5672963"/>
            <a:ext cx="1060579" cy="1096804"/>
            <a:chOff x="5167440" y="5573656"/>
            <a:chExt cx="1060579" cy="1096804"/>
          </a:xfrm>
        </p:grpSpPr>
        <p:sp>
          <p:nvSpPr>
            <p:cNvPr id="91" name="Rectangle 9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49531" y="5729924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667687" y="6221365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6673156" y="5659712"/>
            <a:ext cx="990600" cy="1096804"/>
            <a:chOff x="2575560" y="5623084"/>
            <a:chExt cx="990600" cy="10968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7976966" y="5659712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8012526" y="5703368"/>
            <a:ext cx="363220" cy="353060"/>
            <a:chOff x="2611120" y="5666740"/>
            <a:chExt cx="363220" cy="353060"/>
          </a:xfrm>
        </p:grpSpPr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8563130" y="5703368"/>
            <a:ext cx="363220" cy="353060"/>
            <a:chOff x="2611120" y="5666740"/>
            <a:chExt cx="363220" cy="353060"/>
          </a:xfrm>
        </p:grpSpPr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06332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1544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52458" y="5659712"/>
            <a:ext cx="1060579" cy="1096804"/>
            <a:chOff x="5167440" y="5573656"/>
            <a:chExt cx="1060579" cy="1096804"/>
          </a:xfrm>
        </p:grpSpPr>
        <p:sp>
          <p:nvSpPr>
            <p:cNvPr id="123" name="Rectangle 12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578642" y="842799"/>
            <a:ext cx="4912895" cy="5930830"/>
            <a:chOff x="5642810" y="778631"/>
            <a:chExt cx="4912895" cy="5930830"/>
          </a:xfrm>
        </p:grpSpPr>
        <p:sp>
          <p:nvSpPr>
            <p:cNvPr id="133" name="Rectangle 132"/>
            <p:cNvSpPr/>
            <p:nvPr/>
          </p:nvSpPr>
          <p:spPr>
            <a:xfrm>
              <a:off x="5885995" y="778631"/>
              <a:ext cx="4669710" cy="5930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642810" y="804207"/>
              <a:ext cx="745958" cy="3613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38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Top-down task: looks reasonable 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7"/>
          <a:stretch/>
        </p:blipFill>
        <p:spPr>
          <a:xfrm>
            <a:off x="561473" y="920909"/>
            <a:ext cx="10914647" cy="582235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52466" y="5672963"/>
            <a:ext cx="990600" cy="1096804"/>
            <a:chOff x="2575560" y="5623084"/>
            <a:chExt cx="990600" cy="1096804"/>
          </a:xfrm>
        </p:grpSpPr>
        <p:grpSp>
          <p:nvGrpSpPr>
            <p:cNvPr id="71" name="Group 7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324192" y="5672963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359752" y="5716619"/>
            <a:ext cx="363220" cy="353060"/>
            <a:chOff x="2611120" y="5666740"/>
            <a:chExt cx="363220" cy="353060"/>
          </a:xfrm>
        </p:grpSpPr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 rot="5400000">
            <a:off x="3910356" y="5716619"/>
            <a:ext cx="363220" cy="353060"/>
            <a:chOff x="2611120" y="5666740"/>
            <a:chExt cx="363220" cy="353060"/>
          </a:xfrm>
        </p:grpSpPr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1055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267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31768" y="5672963"/>
            <a:ext cx="1060579" cy="1096804"/>
            <a:chOff x="5167440" y="5573656"/>
            <a:chExt cx="1060579" cy="1096804"/>
          </a:xfrm>
        </p:grpSpPr>
        <p:sp>
          <p:nvSpPr>
            <p:cNvPr id="91" name="Rectangle 9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49531" y="5729924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667687" y="6221365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6673156" y="5659712"/>
            <a:ext cx="990600" cy="1096804"/>
            <a:chOff x="2575560" y="5623084"/>
            <a:chExt cx="990600" cy="10968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7976966" y="5659712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8012526" y="5703368"/>
            <a:ext cx="363220" cy="353060"/>
            <a:chOff x="2611120" y="5666740"/>
            <a:chExt cx="363220" cy="353060"/>
          </a:xfrm>
        </p:grpSpPr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8563130" y="5703368"/>
            <a:ext cx="363220" cy="353060"/>
            <a:chOff x="2611120" y="5666740"/>
            <a:chExt cx="363220" cy="353060"/>
          </a:xfrm>
        </p:grpSpPr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06332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1544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52458" y="5659712"/>
            <a:ext cx="1060579" cy="1096804"/>
            <a:chOff x="5167440" y="5573656"/>
            <a:chExt cx="1060579" cy="1096804"/>
          </a:xfrm>
        </p:grpSpPr>
        <p:sp>
          <p:nvSpPr>
            <p:cNvPr id="123" name="Rectangle 12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37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6" b="8655"/>
          <a:stretch/>
        </p:blipFill>
        <p:spPr>
          <a:xfrm>
            <a:off x="649531" y="1046274"/>
            <a:ext cx="10740364" cy="517526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Two target trials: congruency effect is noisy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9" name="Rectangle 68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52466" y="5672963"/>
            <a:ext cx="990600" cy="1096804"/>
            <a:chOff x="2575560" y="5623084"/>
            <a:chExt cx="990600" cy="1096804"/>
          </a:xfrm>
        </p:grpSpPr>
        <p:grpSp>
          <p:nvGrpSpPr>
            <p:cNvPr id="71" name="Group 7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324192" y="5672963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359752" y="5716619"/>
            <a:ext cx="363220" cy="353060"/>
            <a:chOff x="2611120" y="5666740"/>
            <a:chExt cx="363220" cy="353060"/>
          </a:xfrm>
        </p:grpSpPr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 rot="5400000">
            <a:off x="3910356" y="5716619"/>
            <a:ext cx="363220" cy="353060"/>
            <a:chOff x="2611120" y="5666740"/>
            <a:chExt cx="363220" cy="353060"/>
          </a:xfrm>
        </p:grpSpPr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1055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267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31768" y="5672963"/>
            <a:ext cx="1060579" cy="1096804"/>
            <a:chOff x="5167440" y="5573656"/>
            <a:chExt cx="1060579" cy="1096804"/>
          </a:xfrm>
        </p:grpSpPr>
        <p:sp>
          <p:nvSpPr>
            <p:cNvPr id="91" name="Rectangle 9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49531" y="5729924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667687" y="6221365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6673156" y="5659712"/>
            <a:ext cx="990600" cy="1096804"/>
            <a:chOff x="2575560" y="5623084"/>
            <a:chExt cx="990600" cy="10968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7976966" y="5659712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8012526" y="5703368"/>
            <a:ext cx="363220" cy="353060"/>
            <a:chOff x="2611120" y="5666740"/>
            <a:chExt cx="363220" cy="353060"/>
          </a:xfrm>
        </p:grpSpPr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8563130" y="5703368"/>
            <a:ext cx="363220" cy="353060"/>
            <a:chOff x="2611120" y="5666740"/>
            <a:chExt cx="363220" cy="353060"/>
          </a:xfrm>
        </p:grpSpPr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06332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1544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52458" y="5659712"/>
            <a:ext cx="1060579" cy="1096804"/>
            <a:chOff x="5167440" y="5573656"/>
            <a:chExt cx="1060579" cy="1096804"/>
          </a:xfrm>
        </p:grpSpPr>
        <p:sp>
          <p:nvSpPr>
            <p:cNvPr id="123" name="Rectangle 12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19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27" y="622969"/>
            <a:ext cx="10058400" cy="600360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88858" y="12802"/>
            <a:ext cx="10271553" cy="1243344"/>
            <a:chOff x="3309884" y="262944"/>
            <a:chExt cx="5985788" cy="665498"/>
          </a:xfrm>
        </p:grpSpPr>
        <p:sp>
          <p:nvSpPr>
            <p:cNvPr id="4" name="Rectangle 3"/>
            <p:cNvSpPr/>
            <p:nvPr/>
          </p:nvSpPr>
          <p:spPr>
            <a:xfrm>
              <a:off x="3309884" y="262944"/>
              <a:ext cx="598578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13911" y="394256"/>
              <a:ext cx="5681548" cy="356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Intra-subject variability in same shape/same response trials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489816" y="1457158"/>
            <a:ext cx="247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Arial" charset="0"/>
                <a:ea typeface="Arial" charset="0"/>
                <a:cs typeface="Arial" charset="0"/>
              </a:rPr>
              <a:t>Subject 1</a:t>
            </a:r>
            <a:endParaRPr lang="en-US" sz="280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2434637" y="5548810"/>
            <a:ext cx="7670800" cy="1047005"/>
            <a:chOff x="2434637" y="5294810"/>
            <a:chExt cx="7670800" cy="1047005"/>
          </a:xfrm>
        </p:grpSpPr>
        <p:sp>
          <p:nvSpPr>
            <p:cNvPr id="7" name="Rectangle 6"/>
            <p:cNvSpPr/>
            <p:nvPr/>
          </p:nvSpPr>
          <p:spPr>
            <a:xfrm>
              <a:off x="2434637" y="5837308"/>
              <a:ext cx="7670800" cy="504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16279" y="5301847"/>
              <a:ext cx="731520" cy="731520"/>
              <a:chOff x="2575560" y="5623084"/>
              <a:chExt cx="990600" cy="109680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27" name="Rectangle 2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3247127" y="5301847"/>
              <a:ext cx="731520" cy="731520"/>
              <a:chOff x="3617931" y="2558012"/>
              <a:chExt cx="990600" cy="1096804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3617931" y="2558012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3665499" y="2805987"/>
                <a:ext cx="722958" cy="637392"/>
                <a:chOff x="2623128" y="5871059"/>
                <a:chExt cx="722958" cy="637392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 rot="-5400000">
              <a:off x="4465124" y="5301847"/>
              <a:ext cx="731520" cy="731520"/>
              <a:chOff x="2575560" y="5623084"/>
              <a:chExt cx="990600" cy="109680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-5400000">
              <a:off x="5204709" y="5299225"/>
              <a:ext cx="731520" cy="731520"/>
              <a:chOff x="2575560" y="5623084"/>
              <a:chExt cx="990600" cy="1096804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9" name="Group 68"/>
            <p:cNvGrpSpPr/>
            <p:nvPr/>
          </p:nvGrpSpPr>
          <p:grpSpPr>
            <a:xfrm rot="5400000">
              <a:off x="6422034" y="5301132"/>
              <a:ext cx="731520" cy="731520"/>
              <a:chOff x="2575560" y="5623084"/>
              <a:chExt cx="990600" cy="1096804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 rot="5400000">
              <a:off x="7153554" y="5294810"/>
              <a:ext cx="731520" cy="731520"/>
              <a:chOff x="2575560" y="5623084"/>
              <a:chExt cx="990600" cy="1096804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 rot="10800000">
              <a:off x="8375186" y="5309796"/>
              <a:ext cx="731520" cy="731520"/>
              <a:chOff x="2575560" y="5623084"/>
              <a:chExt cx="990600" cy="109680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4" name="Group 83"/>
            <p:cNvGrpSpPr/>
            <p:nvPr/>
          </p:nvGrpSpPr>
          <p:grpSpPr>
            <a:xfrm rot="10800000">
              <a:off x="9063946" y="5308301"/>
              <a:ext cx="731520" cy="731520"/>
              <a:chOff x="2575560" y="5623084"/>
              <a:chExt cx="990600" cy="10968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7" name="Rectangle 86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5303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36" y="633663"/>
            <a:ext cx="10058400" cy="600360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88858" y="12802"/>
            <a:ext cx="10271553" cy="1243344"/>
            <a:chOff x="3309884" y="262944"/>
            <a:chExt cx="5985788" cy="847633"/>
          </a:xfrm>
        </p:grpSpPr>
        <p:sp>
          <p:nvSpPr>
            <p:cNvPr id="4" name="Rectangle 3"/>
            <p:cNvSpPr/>
            <p:nvPr/>
          </p:nvSpPr>
          <p:spPr>
            <a:xfrm>
              <a:off x="3309884" y="262944"/>
              <a:ext cx="5985788" cy="847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13911" y="394256"/>
              <a:ext cx="5681548" cy="356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Intra-subject variability in same shape/same response trials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489816" y="1457158"/>
            <a:ext cx="247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Subject 2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2434637" y="5548810"/>
            <a:ext cx="7670800" cy="1047005"/>
            <a:chOff x="2434637" y="5294810"/>
            <a:chExt cx="7670800" cy="1047005"/>
          </a:xfrm>
        </p:grpSpPr>
        <p:sp>
          <p:nvSpPr>
            <p:cNvPr id="7" name="Rectangle 6"/>
            <p:cNvSpPr/>
            <p:nvPr/>
          </p:nvSpPr>
          <p:spPr>
            <a:xfrm>
              <a:off x="2434637" y="5837308"/>
              <a:ext cx="7670800" cy="504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16279" y="5301847"/>
              <a:ext cx="731520" cy="731520"/>
              <a:chOff x="2575560" y="5623084"/>
              <a:chExt cx="990600" cy="109680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27" name="Rectangle 2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3247127" y="5301847"/>
              <a:ext cx="731520" cy="731520"/>
              <a:chOff x="3617931" y="2558012"/>
              <a:chExt cx="990600" cy="1096804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3617931" y="2558012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3665499" y="2805987"/>
                <a:ext cx="722958" cy="637392"/>
                <a:chOff x="2623128" y="5871059"/>
                <a:chExt cx="722958" cy="637392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 rot="-5400000">
              <a:off x="4465124" y="5301847"/>
              <a:ext cx="731520" cy="731520"/>
              <a:chOff x="2575560" y="5623084"/>
              <a:chExt cx="990600" cy="109680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-5400000">
              <a:off x="5204709" y="5299225"/>
              <a:ext cx="731520" cy="731520"/>
              <a:chOff x="2575560" y="5623084"/>
              <a:chExt cx="990600" cy="1096804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9" name="Group 68"/>
            <p:cNvGrpSpPr/>
            <p:nvPr/>
          </p:nvGrpSpPr>
          <p:grpSpPr>
            <a:xfrm rot="5400000">
              <a:off x="6422034" y="5301132"/>
              <a:ext cx="731520" cy="731520"/>
              <a:chOff x="2575560" y="5623084"/>
              <a:chExt cx="990600" cy="1096804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 rot="5400000">
              <a:off x="7153554" y="5294810"/>
              <a:ext cx="731520" cy="731520"/>
              <a:chOff x="2575560" y="5623084"/>
              <a:chExt cx="990600" cy="1096804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 rot="10800000">
              <a:off x="8375186" y="5309796"/>
              <a:ext cx="731520" cy="731520"/>
              <a:chOff x="2575560" y="5623084"/>
              <a:chExt cx="990600" cy="109680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4" name="Group 83"/>
            <p:cNvGrpSpPr/>
            <p:nvPr/>
          </p:nvGrpSpPr>
          <p:grpSpPr>
            <a:xfrm rot="10800000">
              <a:off x="9063946" y="5308301"/>
              <a:ext cx="731520" cy="731520"/>
              <a:chOff x="2575560" y="5623084"/>
              <a:chExt cx="990600" cy="10968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7" name="Rectangle 86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5129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If congruency effect is real: unlikely it has to do with grouping due to distractor shape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77900" y="1825625"/>
            <a:ext cx="5475900" cy="4351338"/>
          </a:xfrm>
        </p:spPr>
        <p:txBody>
          <a:bodyPr/>
          <a:lstStyle/>
          <a:p>
            <a:r>
              <a:rPr lang="en-US" dirty="0" smtClean="0"/>
              <a:t>Shape same/response same displays always had three items with the same shape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7333" y="2165683"/>
            <a:ext cx="4410520" cy="3874411"/>
            <a:chOff x="867333" y="2165683"/>
            <a:chExt cx="4410520" cy="3874411"/>
          </a:xfrm>
        </p:grpSpPr>
        <p:grpSp>
          <p:nvGrpSpPr>
            <p:cNvPr id="132" name="Group 131"/>
            <p:cNvGrpSpPr/>
            <p:nvPr/>
          </p:nvGrpSpPr>
          <p:grpSpPr>
            <a:xfrm>
              <a:off x="867333" y="2165683"/>
              <a:ext cx="4410520" cy="3874411"/>
              <a:chOff x="6273523" y="1577181"/>
              <a:chExt cx="5120640" cy="4206240"/>
            </a:xfrm>
          </p:grpSpPr>
          <p:sp>
            <p:nvSpPr>
              <p:cNvPr id="133" name="Rectangle 132"/>
              <p:cNvSpPr>
                <a:spLocks noChangeAspect="1"/>
              </p:cNvSpPr>
              <p:nvPr/>
            </p:nvSpPr>
            <p:spPr>
              <a:xfrm>
                <a:off x="6273523" y="1577181"/>
                <a:ext cx="5120640" cy="420624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134" name="Group 133"/>
              <p:cNvGrpSpPr>
                <a:grpSpLocks/>
              </p:cNvGrpSpPr>
              <p:nvPr/>
            </p:nvGrpSpPr>
            <p:grpSpPr>
              <a:xfrm>
                <a:off x="8666866" y="3543141"/>
                <a:ext cx="182880" cy="182880"/>
                <a:chOff x="2042032" y="2421167"/>
                <a:chExt cx="185066" cy="185066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5400000"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7" name="Group 136"/>
            <p:cNvGrpSpPr>
              <a:grpSpLocks noChangeAspect="1"/>
            </p:cNvGrpSpPr>
            <p:nvPr/>
          </p:nvGrpSpPr>
          <p:grpSpPr>
            <a:xfrm rot="-2700000">
              <a:off x="1191206" y="2541865"/>
              <a:ext cx="589584" cy="618088"/>
              <a:chOff x="2299354" y="2657553"/>
              <a:chExt cx="913403" cy="957563"/>
            </a:xfrm>
          </p:grpSpPr>
          <p:sp>
            <p:nvSpPr>
              <p:cNvPr id="138" name="Rectangle 137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>
              <a:grpSpLocks noChangeAspect="1"/>
            </p:cNvGrpSpPr>
            <p:nvPr/>
          </p:nvGrpSpPr>
          <p:grpSpPr>
            <a:xfrm rot="-2700000">
              <a:off x="2000040" y="3591872"/>
              <a:ext cx="589584" cy="618088"/>
              <a:chOff x="2299354" y="2657553"/>
              <a:chExt cx="913403" cy="957563"/>
            </a:xfrm>
          </p:grpSpPr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6" name="Group 145"/>
            <p:cNvGrpSpPr>
              <a:grpSpLocks noChangeAspect="1"/>
            </p:cNvGrpSpPr>
            <p:nvPr/>
          </p:nvGrpSpPr>
          <p:grpSpPr>
            <a:xfrm rot="2700000">
              <a:off x="1018102" y="4258851"/>
              <a:ext cx="589585" cy="618089"/>
              <a:chOff x="2299354" y="2657553"/>
              <a:chExt cx="913403" cy="957563"/>
            </a:xfrm>
          </p:grpSpPr>
          <p:sp>
            <p:nvSpPr>
              <p:cNvPr id="147" name="Rectangle 14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rot="13552818">
              <a:off x="3498804" y="5018250"/>
              <a:ext cx="589584" cy="618088"/>
              <a:chOff x="2299354" y="2657553"/>
              <a:chExt cx="913403" cy="957563"/>
            </a:xfrm>
          </p:grpSpPr>
          <p:sp>
            <p:nvSpPr>
              <p:cNvPr id="150" name="Rectangle 149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>
              <a:grpSpLocks noChangeAspect="1"/>
            </p:cNvGrpSpPr>
            <p:nvPr/>
          </p:nvGrpSpPr>
          <p:grpSpPr>
            <a:xfrm rot="8111047">
              <a:off x="4558370" y="4193655"/>
              <a:ext cx="589584" cy="618088"/>
              <a:chOff x="2299354" y="2657553"/>
              <a:chExt cx="913403" cy="957563"/>
            </a:xfrm>
          </p:grpSpPr>
          <p:sp>
            <p:nvSpPr>
              <p:cNvPr id="153" name="Rectangle 15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>
              <a:grpSpLocks noChangeAspect="1"/>
            </p:cNvGrpSpPr>
            <p:nvPr/>
          </p:nvGrpSpPr>
          <p:grpSpPr>
            <a:xfrm rot="-2700000">
              <a:off x="3707192" y="2653437"/>
              <a:ext cx="589584" cy="618088"/>
              <a:chOff x="2299354" y="2657553"/>
              <a:chExt cx="913403" cy="957563"/>
            </a:xfrm>
          </p:grpSpPr>
          <p:sp>
            <p:nvSpPr>
              <p:cNvPr id="156" name="Rectangle 155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1024172" y="2375806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543286" y="2475264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1818478" y="3396155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661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" r="9091"/>
          <a:stretch/>
        </p:blipFill>
        <p:spPr>
          <a:xfrm>
            <a:off x="914400" y="112561"/>
            <a:ext cx="10331116" cy="663314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946787" y="6115666"/>
            <a:ext cx="9105916" cy="744462"/>
            <a:chOff x="1946787" y="6115666"/>
            <a:chExt cx="9105916" cy="744462"/>
          </a:xfrm>
        </p:grpSpPr>
        <p:sp>
          <p:nvSpPr>
            <p:cNvPr id="5" name="Rectangle 4"/>
            <p:cNvSpPr/>
            <p:nvPr/>
          </p:nvSpPr>
          <p:spPr>
            <a:xfrm>
              <a:off x="2094271" y="6115666"/>
              <a:ext cx="8642555" cy="476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946787" y="6145164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rPr>
                <a:t>One target</a:t>
              </a:r>
              <a:endParaRPr lang="en-US" sz="16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90105" y="6145162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Same/Same</a:t>
              </a:r>
              <a:endParaRPr lang="en-US" sz="1600" b="1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53213" y="6143016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rPr>
                <a:t>Different/Same</a:t>
              </a:r>
              <a:endParaRPr lang="en-US" sz="1600" b="1" dirty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071497" y="6143016"/>
              <a:ext cx="1981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rPr>
                <a:t>Different/Different</a:t>
              </a:r>
              <a:endParaRPr lang="en-US" sz="1600" b="1" dirty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30644" y="6521574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>
                  <a:latin typeface="Arial" charset="0"/>
                  <a:ea typeface="Arial" charset="0"/>
                  <a:cs typeface="Arial" charset="0"/>
                </a:rPr>
                <a:t>Current trial</a:t>
              </a:r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977658" y="6420256"/>
            <a:ext cx="594700" cy="344550"/>
            <a:chOff x="321520" y="4360667"/>
            <a:chExt cx="594700" cy="344550"/>
          </a:xfrm>
        </p:grpSpPr>
        <p:sp>
          <p:nvSpPr>
            <p:cNvPr id="12" name="Rectangle 11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15" name="Rectangle 1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6" name="Rectangle 1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7367725" y="6436246"/>
            <a:ext cx="594700" cy="344550"/>
            <a:chOff x="1148655" y="4360667"/>
            <a:chExt cx="594700" cy="344550"/>
          </a:xfrm>
        </p:grpSpPr>
        <p:sp>
          <p:nvSpPr>
            <p:cNvPr id="20" name="Rectangle 19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9789876" y="6461025"/>
            <a:ext cx="594700" cy="344550"/>
            <a:chOff x="1965004" y="4355115"/>
            <a:chExt cx="594700" cy="344550"/>
          </a:xfrm>
        </p:grpSpPr>
        <p:sp>
          <p:nvSpPr>
            <p:cNvPr id="28" name="Rectangle 27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35" name="TextBox 34"/>
          <p:cNvSpPr txBox="1"/>
          <p:nvPr/>
        </p:nvSpPr>
        <p:spPr>
          <a:xfrm>
            <a:off x="1641988" y="677850"/>
            <a:ext cx="1504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1818969" y="1583252"/>
            <a:ext cx="3736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677263" y="1599294"/>
            <a:ext cx="353958" cy="4916"/>
          </a:xfrm>
          <a:prstGeom prst="line">
            <a:avLst/>
          </a:prstGeom>
          <a:ln w="571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43434" y="1427027"/>
            <a:ext cx="1612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Repeated resp.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74790" y="1452901"/>
            <a:ext cx="2083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Switched resp.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0350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If congruency effect is real: unlikely it has to do with grouping due to distractor shape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867333" y="2165683"/>
            <a:ext cx="4410520" cy="3874411"/>
            <a:chOff x="6273523" y="1577181"/>
            <a:chExt cx="5120640" cy="4206240"/>
          </a:xfrm>
        </p:grpSpPr>
        <p:sp>
          <p:nvSpPr>
            <p:cNvPr id="133" name="Rectangle 132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34" name="Group 133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135" name="Rectangle 134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7" name="Group 136"/>
          <p:cNvGrpSpPr>
            <a:grpSpLocks noChangeAspect="1"/>
          </p:cNvGrpSpPr>
          <p:nvPr/>
        </p:nvGrpSpPr>
        <p:grpSpPr>
          <a:xfrm rot="-2700000">
            <a:off x="1191206" y="2541865"/>
            <a:ext cx="589584" cy="618088"/>
            <a:chOff x="2299354" y="2657553"/>
            <a:chExt cx="913403" cy="957563"/>
          </a:xfrm>
        </p:grpSpPr>
        <p:sp>
          <p:nvSpPr>
            <p:cNvPr id="138" name="Rectangle 13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/>
          <p:cNvGrpSpPr>
            <a:grpSpLocks noChangeAspect="1"/>
          </p:cNvGrpSpPr>
          <p:nvPr/>
        </p:nvGrpSpPr>
        <p:grpSpPr>
          <a:xfrm rot="-2700000">
            <a:off x="2000040" y="3591872"/>
            <a:ext cx="589584" cy="618088"/>
            <a:chOff x="2299354" y="2657553"/>
            <a:chExt cx="913403" cy="957563"/>
          </a:xfrm>
        </p:grpSpPr>
        <p:sp>
          <p:nvSpPr>
            <p:cNvPr id="144" name="Rectangle 14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>
            <a:grpSpLocks noChangeAspect="1"/>
          </p:cNvGrpSpPr>
          <p:nvPr/>
        </p:nvGrpSpPr>
        <p:grpSpPr>
          <a:xfrm rot="2700000">
            <a:off x="4260607" y="3571311"/>
            <a:ext cx="589585" cy="618089"/>
            <a:chOff x="2299354" y="2657553"/>
            <a:chExt cx="913403" cy="957563"/>
          </a:xfrm>
        </p:grpSpPr>
        <p:sp>
          <p:nvSpPr>
            <p:cNvPr id="147" name="Rectangle 14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>
            <a:grpSpLocks noChangeAspect="1"/>
          </p:cNvGrpSpPr>
          <p:nvPr/>
        </p:nvGrpSpPr>
        <p:grpSpPr>
          <a:xfrm rot="13552818">
            <a:off x="3498804" y="5018250"/>
            <a:ext cx="589584" cy="618088"/>
            <a:chOff x="2299354" y="2657553"/>
            <a:chExt cx="913403" cy="957563"/>
          </a:xfrm>
        </p:grpSpPr>
        <p:sp>
          <p:nvSpPr>
            <p:cNvPr id="150" name="Rectangle 14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/>
          <p:cNvGrpSpPr>
            <a:grpSpLocks noChangeAspect="1"/>
          </p:cNvGrpSpPr>
          <p:nvPr/>
        </p:nvGrpSpPr>
        <p:grpSpPr>
          <a:xfrm rot="8111047">
            <a:off x="1400563" y="5050651"/>
            <a:ext cx="589584" cy="618088"/>
            <a:chOff x="2299354" y="2657553"/>
            <a:chExt cx="913403" cy="957563"/>
          </a:xfrm>
        </p:grpSpPr>
        <p:sp>
          <p:nvSpPr>
            <p:cNvPr id="153" name="Rectangle 152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/>
          <p:cNvGrpSpPr>
            <a:grpSpLocks noChangeAspect="1"/>
          </p:cNvGrpSpPr>
          <p:nvPr/>
        </p:nvGrpSpPr>
        <p:grpSpPr>
          <a:xfrm rot="2676689">
            <a:off x="3842234" y="2591765"/>
            <a:ext cx="589584" cy="618088"/>
            <a:chOff x="2299354" y="2657553"/>
            <a:chExt cx="913403" cy="957563"/>
          </a:xfrm>
        </p:grpSpPr>
        <p:sp>
          <p:nvSpPr>
            <p:cNvPr id="156" name="Rectangle 15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77900" y="1825625"/>
            <a:ext cx="5475900" cy="4351338"/>
          </a:xfrm>
        </p:spPr>
        <p:txBody>
          <a:bodyPr/>
          <a:lstStyle/>
          <a:p>
            <a:r>
              <a:rPr lang="en-US" dirty="0" smtClean="0"/>
              <a:t>Shape same/response same displays always had three items with the same shape</a:t>
            </a:r>
          </a:p>
          <a:p>
            <a:endParaRPr lang="en-US" dirty="0"/>
          </a:p>
          <a:p>
            <a:r>
              <a:rPr lang="en-US" dirty="0" smtClean="0"/>
              <a:t>Shape different trials never did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024172" y="2375806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3543286" y="2475264"/>
            <a:ext cx="1077708" cy="1050007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834568" y="3416269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961315" y="3416268"/>
            <a:ext cx="1077708" cy="1050007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If congruency effect is real: unlikely it has to do with grouping due to distractor shape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77900" y="1825625"/>
            <a:ext cx="5475900" cy="4351338"/>
          </a:xfrm>
        </p:spPr>
        <p:txBody>
          <a:bodyPr/>
          <a:lstStyle/>
          <a:p>
            <a:r>
              <a:rPr lang="en-US" dirty="0" smtClean="0"/>
              <a:t>Shape same/response same displays always had three items with the same shape</a:t>
            </a:r>
          </a:p>
          <a:p>
            <a:endParaRPr lang="en-US" dirty="0"/>
          </a:p>
          <a:p>
            <a:r>
              <a:rPr lang="en-US" dirty="0" smtClean="0"/>
              <a:t>Shape different trials never did</a:t>
            </a:r>
          </a:p>
          <a:p>
            <a:endParaRPr lang="en-US" dirty="0"/>
          </a:p>
          <a:p>
            <a:r>
              <a:rPr lang="en-US" dirty="0" smtClean="0"/>
              <a:t>Everything else held equal, we’d expect RT to decrease with more same-shaped items</a:t>
            </a:r>
            <a:endParaRPr lang="en-US" dirty="0"/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3178742" y="4286583"/>
            <a:ext cx="2394128" cy="2103120"/>
            <a:chOff x="867333" y="2165683"/>
            <a:chExt cx="4410520" cy="3874411"/>
          </a:xfrm>
        </p:grpSpPr>
        <p:grpSp>
          <p:nvGrpSpPr>
            <p:cNvPr id="132" name="Group 131"/>
            <p:cNvGrpSpPr/>
            <p:nvPr/>
          </p:nvGrpSpPr>
          <p:grpSpPr>
            <a:xfrm>
              <a:off x="867333" y="2165683"/>
              <a:ext cx="4410520" cy="3874411"/>
              <a:chOff x="6273523" y="1577181"/>
              <a:chExt cx="5120640" cy="4206240"/>
            </a:xfrm>
          </p:grpSpPr>
          <p:sp>
            <p:nvSpPr>
              <p:cNvPr id="133" name="Rectangle 132"/>
              <p:cNvSpPr>
                <a:spLocks noChangeAspect="1"/>
              </p:cNvSpPr>
              <p:nvPr/>
            </p:nvSpPr>
            <p:spPr>
              <a:xfrm>
                <a:off x="6273523" y="1577181"/>
                <a:ext cx="5120640" cy="420624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134" name="Group 133"/>
              <p:cNvGrpSpPr>
                <a:grpSpLocks/>
              </p:cNvGrpSpPr>
              <p:nvPr/>
            </p:nvGrpSpPr>
            <p:grpSpPr>
              <a:xfrm>
                <a:off x="8666866" y="3543141"/>
                <a:ext cx="182880" cy="182880"/>
                <a:chOff x="2042032" y="2421167"/>
                <a:chExt cx="185066" cy="185066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5400000"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7" name="Group 136"/>
            <p:cNvGrpSpPr>
              <a:grpSpLocks noChangeAspect="1"/>
            </p:cNvGrpSpPr>
            <p:nvPr/>
          </p:nvGrpSpPr>
          <p:grpSpPr>
            <a:xfrm rot="-2700000">
              <a:off x="1191206" y="2541865"/>
              <a:ext cx="589584" cy="618088"/>
              <a:chOff x="2299354" y="2657553"/>
              <a:chExt cx="913403" cy="957563"/>
            </a:xfrm>
          </p:grpSpPr>
          <p:sp>
            <p:nvSpPr>
              <p:cNvPr id="138" name="Rectangle 137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>
              <a:grpSpLocks noChangeAspect="1"/>
            </p:cNvGrpSpPr>
            <p:nvPr/>
          </p:nvGrpSpPr>
          <p:grpSpPr>
            <a:xfrm rot="-2700000">
              <a:off x="2000040" y="3591872"/>
              <a:ext cx="589584" cy="618088"/>
              <a:chOff x="2299354" y="2657553"/>
              <a:chExt cx="913403" cy="957563"/>
            </a:xfrm>
          </p:grpSpPr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6" name="Group 145"/>
            <p:cNvGrpSpPr>
              <a:grpSpLocks noChangeAspect="1"/>
            </p:cNvGrpSpPr>
            <p:nvPr/>
          </p:nvGrpSpPr>
          <p:grpSpPr>
            <a:xfrm rot="2700000">
              <a:off x="4260607" y="3571311"/>
              <a:ext cx="589585" cy="618089"/>
              <a:chOff x="2299354" y="2657553"/>
              <a:chExt cx="913403" cy="957563"/>
            </a:xfrm>
          </p:grpSpPr>
          <p:sp>
            <p:nvSpPr>
              <p:cNvPr id="147" name="Rectangle 14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rot="13552818">
              <a:off x="3498804" y="5018250"/>
              <a:ext cx="589584" cy="618088"/>
              <a:chOff x="2299354" y="2657553"/>
              <a:chExt cx="913403" cy="957563"/>
            </a:xfrm>
          </p:grpSpPr>
          <p:sp>
            <p:nvSpPr>
              <p:cNvPr id="150" name="Rectangle 149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>
              <a:grpSpLocks noChangeAspect="1"/>
            </p:cNvGrpSpPr>
            <p:nvPr/>
          </p:nvGrpSpPr>
          <p:grpSpPr>
            <a:xfrm rot="8111047">
              <a:off x="1400563" y="5050651"/>
              <a:ext cx="589584" cy="618088"/>
              <a:chOff x="2299354" y="2657553"/>
              <a:chExt cx="913403" cy="957563"/>
            </a:xfrm>
          </p:grpSpPr>
          <p:sp>
            <p:nvSpPr>
              <p:cNvPr id="153" name="Rectangle 15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>
              <a:grpSpLocks noChangeAspect="1"/>
            </p:cNvGrpSpPr>
            <p:nvPr/>
          </p:nvGrpSpPr>
          <p:grpSpPr>
            <a:xfrm rot="2676689">
              <a:off x="3842234" y="2591765"/>
              <a:ext cx="589584" cy="618088"/>
              <a:chOff x="2299354" y="2657553"/>
              <a:chExt cx="913403" cy="957563"/>
            </a:xfrm>
          </p:grpSpPr>
          <p:sp>
            <p:nvSpPr>
              <p:cNvPr id="156" name="Rectangle 155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1024172" y="2375806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543286" y="2475264"/>
              <a:ext cx="1077708" cy="1050007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834568" y="3416269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961315" y="3416268"/>
              <a:ext cx="1077708" cy="1050007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484408" y="4276591"/>
            <a:ext cx="2394132" cy="2103120"/>
            <a:chOff x="867333" y="2165683"/>
            <a:chExt cx="4410520" cy="3874411"/>
          </a:xfrm>
        </p:grpSpPr>
        <p:grpSp>
          <p:nvGrpSpPr>
            <p:cNvPr id="35" name="Group 34"/>
            <p:cNvGrpSpPr/>
            <p:nvPr/>
          </p:nvGrpSpPr>
          <p:grpSpPr>
            <a:xfrm>
              <a:off x="867333" y="2165683"/>
              <a:ext cx="4410520" cy="3874411"/>
              <a:chOff x="6273523" y="1577181"/>
              <a:chExt cx="5120640" cy="420624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6273523" y="1577181"/>
                <a:ext cx="5120640" cy="420624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>
                <a:grpSpLocks/>
              </p:cNvGrpSpPr>
              <p:nvPr/>
            </p:nvGrpSpPr>
            <p:grpSpPr>
              <a:xfrm>
                <a:off x="8666866" y="3543141"/>
                <a:ext cx="182880" cy="182880"/>
                <a:chOff x="2042032" y="2421167"/>
                <a:chExt cx="185066" cy="185066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 rot="5400000"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 rot="-2700000">
              <a:off x="1191206" y="2541865"/>
              <a:ext cx="589584" cy="618088"/>
              <a:chOff x="2299354" y="2657553"/>
              <a:chExt cx="913403" cy="957563"/>
            </a:xfrm>
          </p:grpSpPr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>
              <a:grpSpLocks noChangeAspect="1"/>
            </p:cNvGrpSpPr>
            <p:nvPr/>
          </p:nvGrpSpPr>
          <p:grpSpPr>
            <a:xfrm rot="-2700000">
              <a:off x="2000040" y="3591872"/>
              <a:ext cx="589584" cy="618088"/>
              <a:chOff x="2299354" y="2657553"/>
              <a:chExt cx="913403" cy="957563"/>
            </a:xfrm>
          </p:grpSpPr>
          <p:sp>
            <p:nvSpPr>
              <p:cNvPr id="53" name="Rectangle 5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 rot="2700000">
              <a:off x="1018102" y="4258851"/>
              <a:ext cx="589585" cy="618089"/>
              <a:chOff x="2299354" y="2657553"/>
              <a:chExt cx="913403" cy="957563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>
              <a:grpSpLocks noChangeAspect="1"/>
            </p:cNvGrpSpPr>
            <p:nvPr/>
          </p:nvGrpSpPr>
          <p:grpSpPr>
            <a:xfrm rot="13552818">
              <a:off x="3498804" y="5018250"/>
              <a:ext cx="589584" cy="618088"/>
              <a:chOff x="2299354" y="2657553"/>
              <a:chExt cx="913403" cy="957563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>
              <a:grpSpLocks noChangeAspect="1"/>
            </p:cNvGrpSpPr>
            <p:nvPr/>
          </p:nvGrpSpPr>
          <p:grpSpPr>
            <a:xfrm rot="8111047">
              <a:off x="4558370" y="4193655"/>
              <a:ext cx="589584" cy="618088"/>
              <a:chOff x="2299354" y="2657553"/>
              <a:chExt cx="913403" cy="957563"/>
            </a:xfrm>
          </p:grpSpPr>
          <p:sp>
            <p:nvSpPr>
              <p:cNvPr id="47" name="Rectangle 4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>
              <a:grpSpLocks noChangeAspect="1"/>
            </p:cNvGrpSpPr>
            <p:nvPr/>
          </p:nvGrpSpPr>
          <p:grpSpPr>
            <a:xfrm rot="-2700000">
              <a:off x="3707192" y="2653437"/>
              <a:ext cx="589584" cy="618088"/>
              <a:chOff x="2299354" y="2657553"/>
              <a:chExt cx="913403" cy="957563"/>
            </a:xfrm>
          </p:grpSpPr>
          <p:sp>
            <p:nvSpPr>
              <p:cNvPr id="45" name="Rectangle 4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Oval 41"/>
            <p:cNvSpPr/>
            <p:nvPr/>
          </p:nvSpPr>
          <p:spPr>
            <a:xfrm>
              <a:off x="1024172" y="2375806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543286" y="2475264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818478" y="3396155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42901" y="1625589"/>
            <a:ext cx="5229970" cy="2518610"/>
            <a:chOff x="1235242" y="1507958"/>
            <a:chExt cx="9464842" cy="2518610"/>
          </a:xfrm>
        </p:grpSpPr>
        <p:cxnSp>
          <p:nvCxnSpPr>
            <p:cNvPr id="62" name="Straight Connector 61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 rot="16200000">
            <a:off x="-281221" y="2592507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1874" y="2590800"/>
            <a:ext cx="1710108" cy="153735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440618" y="1825626"/>
            <a:ext cx="1710108" cy="2289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7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One target trials: two and three items with the same shape don’t differ 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67333" y="2165683"/>
            <a:ext cx="4410520" cy="3874411"/>
            <a:chOff x="6273523" y="1577181"/>
            <a:chExt cx="5120640" cy="4206240"/>
          </a:xfrm>
        </p:grpSpPr>
        <p:sp>
          <p:nvSpPr>
            <p:cNvPr id="35" name="Rectangle 34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6" name="Group 35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" name="Group 38"/>
          <p:cNvGrpSpPr>
            <a:grpSpLocks noChangeAspect="1"/>
          </p:cNvGrpSpPr>
          <p:nvPr/>
        </p:nvGrpSpPr>
        <p:grpSpPr>
          <a:xfrm rot="-2700000">
            <a:off x="1191206" y="2541865"/>
            <a:ext cx="589584" cy="618088"/>
            <a:chOff x="2299354" y="2657553"/>
            <a:chExt cx="913403" cy="957563"/>
          </a:xfrm>
        </p:grpSpPr>
        <p:sp>
          <p:nvSpPr>
            <p:cNvPr id="40" name="Rectangle 3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>
            <a:grpSpLocks noChangeAspect="1"/>
          </p:cNvGrpSpPr>
          <p:nvPr/>
        </p:nvGrpSpPr>
        <p:grpSpPr>
          <a:xfrm rot="-2700000">
            <a:off x="2000040" y="3591872"/>
            <a:ext cx="589584" cy="618088"/>
            <a:chOff x="2299354" y="2657553"/>
            <a:chExt cx="913403" cy="957563"/>
          </a:xfrm>
        </p:grpSpPr>
        <p:sp>
          <p:nvSpPr>
            <p:cNvPr id="43" name="Rectangle 42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>
            <a:grpSpLocks noChangeAspect="1"/>
          </p:cNvGrpSpPr>
          <p:nvPr/>
        </p:nvGrpSpPr>
        <p:grpSpPr>
          <a:xfrm rot="2700000">
            <a:off x="1018102" y="4258851"/>
            <a:ext cx="589585" cy="618089"/>
            <a:chOff x="2299354" y="2657553"/>
            <a:chExt cx="913403" cy="957563"/>
          </a:xfrm>
        </p:grpSpPr>
        <p:sp>
          <p:nvSpPr>
            <p:cNvPr id="46" name="Rectangle 4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>
            <a:grpSpLocks noChangeAspect="1"/>
          </p:cNvGrpSpPr>
          <p:nvPr/>
        </p:nvGrpSpPr>
        <p:grpSpPr>
          <a:xfrm rot="13552818">
            <a:off x="3498804" y="5018250"/>
            <a:ext cx="589584" cy="618088"/>
            <a:chOff x="2299354" y="2657553"/>
            <a:chExt cx="913403" cy="957563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 rot="8111047">
            <a:off x="4558370" y="4193655"/>
            <a:ext cx="589584" cy="618088"/>
            <a:chOff x="2299354" y="2657553"/>
            <a:chExt cx="913403" cy="957563"/>
          </a:xfrm>
        </p:grpSpPr>
        <p:sp>
          <p:nvSpPr>
            <p:cNvPr id="52" name="Rectangle 5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Oval 56"/>
          <p:cNvSpPr/>
          <p:nvPr/>
        </p:nvSpPr>
        <p:spPr>
          <a:xfrm>
            <a:off x="1024172" y="2375806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818478" y="3396155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 rot="8111047">
            <a:off x="3843087" y="2709359"/>
            <a:ext cx="589584" cy="618088"/>
            <a:chOff x="2299354" y="2657553"/>
            <a:chExt cx="913403" cy="957563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762755" y="2165683"/>
            <a:ext cx="4410520" cy="3874411"/>
            <a:chOff x="6273523" y="1577181"/>
            <a:chExt cx="5120640" cy="4206240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5" name="Group 64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8" name="Group 67"/>
          <p:cNvGrpSpPr>
            <a:grpSpLocks noChangeAspect="1"/>
          </p:cNvGrpSpPr>
          <p:nvPr/>
        </p:nvGrpSpPr>
        <p:grpSpPr>
          <a:xfrm rot="-2700000">
            <a:off x="7086628" y="2541865"/>
            <a:ext cx="589584" cy="618088"/>
            <a:chOff x="2299354" y="2657553"/>
            <a:chExt cx="913403" cy="957563"/>
          </a:xfrm>
        </p:grpSpPr>
        <p:sp>
          <p:nvSpPr>
            <p:cNvPr id="69" name="Rectangle 6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-2700000">
            <a:off x="7895462" y="3591872"/>
            <a:ext cx="589584" cy="618088"/>
            <a:chOff x="2299354" y="2657553"/>
            <a:chExt cx="913403" cy="95756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>
            <a:grpSpLocks noChangeAspect="1"/>
          </p:cNvGrpSpPr>
          <p:nvPr/>
        </p:nvGrpSpPr>
        <p:grpSpPr>
          <a:xfrm rot="2700000">
            <a:off x="6913524" y="4258851"/>
            <a:ext cx="589585" cy="618089"/>
            <a:chOff x="2299354" y="2657553"/>
            <a:chExt cx="913403" cy="957563"/>
          </a:xfrm>
        </p:grpSpPr>
        <p:sp>
          <p:nvSpPr>
            <p:cNvPr id="75" name="Rectangle 74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>
            <a:grpSpLocks noChangeAspect="1"/>
          </p:cNvGrpSpPr>
          <p:nvPr/>
        </p:nvGrpSpPr>
        <p:grpSpPr>
          <a:xfrm rot="13552818">
            <a:off x="9394226" y="5018250"/>
            <a:ext cx="589584" cy="618088"/>
            <a:chOff x="2299354" y="2657553"/>
            <a:chExt cx="913403" cy="957563"/>
          </a:xfrm>
        </p:grpSpPr>
        <p:sp>
          <p:nvSpPr>
            <p:cNvPr id="78" name="Rectangle 7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>
            <a:grpSpLocks noChangeAspect="1"/>
          </p:cNvGrpSpPr>
          <p:nvPr/>
        </p:nvGrpSpPr>
        <p:grpSpPr>
          <a:xfrm rot="8111047">
            <a:off x="10453792" y="4193655"/>
            <a:ext cx="589584" cy="618088"/>
            <a:chOff x="2299354" y="2657553"/>
            <a:chExt cx="913403" cy="957563"/>
          </a:xfrm>
        </p:grpSpPr>
        <p:sp>
          <p:nvSpPr>
            <p:cNvPr id="81" name="Rectangle 8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Oval 82"/>
          <p:cNvSpPr/>
          <p:nvPr/>
        </p:nvSpPr>
        <p:spPr>
          <a:xfrm>
            <a:off x="6919594" y="2375806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713900" y="3396155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>
            <a:grpSpLocks noChangeAspect="1"/>
          </p:cNvGrpSpPr>
          <p:nvPr/>
        </p:nvGrpSpPr>
        <p:grpSpPr>
          <a:xfrm rot="-2700000">
            <a:off x="9701278" y="2699289"/>
            <a:ext cx="589584" cy="618088"/>
            <a:chOff x="2299354" y="2657553"/>
            <a:chExt cx="913403" cy="957563"/>
          </a:xfrm>
        </p:grpSpPr>
        <p:sp>
          <p:nvSpPr>
            <p:cNvPr id="89" name="Rectangle 8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Oval 90"/>
          <p:cNvSpPr/>
          <p:nvPr/>
        </p:nvSpPr>
        <p:spPr>
          <a:xfrm>
            <a:off x="9535806" y="2535820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One target trials: two and three items with the same shape don’t differ 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07957" y="1066800"/>
            <a:ext cx="8983579" cy="5654438"/>
            <a:chOff x="1507957" y="1066800"/>
            <a:chExt cx="8983579" cy="56544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9" t="10243" r="7578"/>
            <a:stretch/>
          </p:blipFill>
          <p:spPr>
            <a:xfrm>
              <a:off x="1507957" y="1332629"/>
              <a:ext cx="8983579" cy="538860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921000" y="1066800"/>
              <a:ext cx="6743700" cy="2658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327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726" y="2344320"/>
            <a:ext cx="10950074" cy="1325563"/>
          </a:xfrm>
        </p:spPr>
        <p:txBody>
          <a:bodyPr/>
          <a:lstStyle/>
          <a:p>
            <a:r>
              <a:rPr lang="en-US" smtClean="0"/>
              <a:t>Takeaway: noisy data, </a:t>
            </a:r>
            <a:r>
              <a:rPr lang="en-US"/>
              <a:t>need more subjects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2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60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1" r="8993" b="1597"/>
          <a:stretch/>
        </p:blipFill>
        <p:spPr>
          <a:xfrm>
            <a:off x="904564" y="-13516"/>
            <a:ext cx="10551775" cy="666179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946787" y="6115666"/>
            <a:ext cx="9234252" cy="744462"/>
            <a:chOff x="1946787" y="6115666"/>
            <a:chExt cx="9234252" cy="744462"/>
          </a:xfrm>
        </p:grpSpPr>
        <p:sp>
          <p:nvSpPr>
            <p:cNvPr id="3" name="Rectangle 2"/>
            <p:cNvSpPr/>
            <p:nvPr/>
          </p:nvSpPr>
          <p:spPr>
            <a:xfrm>
              <a:off x="2094271" y="6115666"/>
              <a:ext cx="8642555" cy="476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46787" y="6145164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rPr>
                <a:t>One target</a:t>
              </a:r>
              <a:endParaRPr lang="en-US" sz="16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390105" y="6145162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Same/Same</a:t>
              </a:r>
              <a:endParaRPr lang="en-US" sz="1600" b="1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33423" y="6143016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rPr>
                <a:t>Different/Same</a:t>
              </a:r>
              <a:endParaRPr lang="en-US" sz="1600" b="1" dirty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199833" y="6143016"/>
              <a:ext cx="1981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rPr>
                <a:t>Different/Different</a:t>
              </a:r>
              <a:endParaRPr lang="en-US" sz="1600" b="1" dirty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30644" y="6521574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>
                  <a:latin typeface="Arial" charset="0"/>
                  <a:ea typeface="Arial" charset="0"/>
                  <a:cs typeface="Arial" charset="0"/>
                </a:rPr>
                <a:t>Current trial</a:t>
              </a:r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41988" y="597640"/>
            <a:ext cx="4316360" cy="1082828"/>
            <a:chOff x="1641988" y="597640"/>
            <a:chExt cx="4316360" cy="1082828"/>
          </a:xfrm>
        </p:grpSpPr>
        <p:sp>
          <p:nvSpPr>
            <p:cNvPr id="10" name="TextBox 9"/>
            <p:cNvSpPr txBox="1"/>
            <p:nvPr/>
          </p:nvSpPr>
          <p:spPr>
            <a:xfrm>
              <a:off x="1641988" y="597640"/>
              <a:ext cx="15043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Previous trial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1818969" y="1519084"/>
              <a:ext cx="37362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677263" y="1519084"/>
              <a:ext cx="353958" cy="4916"/>
            </a:xfrm>
            <a:prstGeom prst="line">
              <a:avLst/>
            </a:prstGeom>
            <a:ln w="57150">
              <a:solidFill>
                <a:srgbClr val="CC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43434" y="1362859"/>
              <a:ext cx="1612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Repeated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74790" y="1372691"/>
              <a:ext cx="2083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Switched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977658" y="6420256"/>
            <a:ext cx="594700" cy="344550"/>
            <a:chOff x="321520" y="4360667"/>
            <a:chExt cx="594700" cy="344550"/>
          </a:xfrm>
        </p:grpSpPr>
        <p:sp>
          <p:nvSpPr>
            <p:cNvPr id="24" name="Rectangle 23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29" name="Rectangle 2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0" name="Rectangle 2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7447935" y="6436246"/>
            <a:ext cx="594700" cy="344550"/>
            <a:chOff x="1148655" y="4360667"/>
            <a:chExt cx="594700" cy="344550"/>
          </a:xfrm>
        </p:grpSpPr>
        <p:sp>
          <p:nvSpPr>
            <p:cNvPr id="32" name="Rectangle 31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9918212" y="6461025"/>
            <a:ext cx="594700" cy="344550"/>
            <a:chOff x="1965004" y="4355115"/>
            <a:chExt cx="594700" cy="344550"/>
          </a:xfrm>
        </p:grpSpPr>
        <p:sp>
          <p:nvSpPr>
            <p:cNvPr id="42" name="Rectangle 41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47" name="Rectangle 4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96923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34065" y="-41937"/>
            <a:ext cx="10736826" cy="6916336"/>
            <a:chOff x="934065" y="-41937"/>
            <a:chExt cx="10736826" cy="69163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5" r="8797" b="2316"/>
            <a:stretch/>
          </p:blipFill>
          <p:spPr>
            <a:xfrm>
              <a:off x="934065" y="-41937"/>
              <a:ext cx="10736826" cy="6752457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1946787" y="6184490"/>
              <a:ext cx="9234252" cy="675638"/>
              <a:chOff x="1946787" y="6115666"/>
              <a:chExt cx="9234252" cy="675638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182759" y="6115666"/>
                <a:ext cx="8642555" cy="4768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946787" y="6145164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00B0F0"/>
                    </a:solidFill>
                    <a:latin typeface="Arial" charset="0"/>
                    <a:ea typeface="Arial" charset="0"/>
                    <a:cs typeface="Arial" charset="0"/>
                  </a:rPr>
                  <a:t>One target</a:t>
                </a:r>
                <a:endParaRPr lang="en-US" sz="1600" b="1" dirty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390105" y="6145162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solidFill>
                      <a:srgbClr val="002060"/>
                    </a:solidFill>
                    <a:latin typeface="Arial" charset="0"/>
                    <a:ea typeface="Arial" charset="0"/>
                    <a:cs typeface="Arial" charset="0"/>
                  </a:rPr>
                  <a:t>Same/Same</a:t>
                </a:r>
                <a:endParaRPr lang="en-US" sz="1600" b="1" dirty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833423" y="6143016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6D5B80"/>
                    </a:solidFill>
                    <a:latin typeface="Arial" charset="0"/>
                    <a:ea typeface="Arial" charset="0"/>
                    <a:cs typeface="Arial" charset="0"/>
                  </a:rPr>
                  <a:t>Different/Same</a:t>
                </a:r>
                <a:endParaRPr lang="en-US" sz="1600" b="1" dirty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9199833" y="6143016"/>
                <a:ext cx="1981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D651BC"/>
                    </a:solidFill>
                    <a:latin typeface="Arial" charset="0"/>
                    <a:ea typeface="Arial" charset="0"/>
                    <a:cs typeface="Arial" charset="0"/>
                  </a:rPr>
                  <a:t>Different/Different</a:t>
                </a:r>
                <a:endParaRPr lang="en-US" sz="1600" b="1" dirty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530644" y="6452750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latin typeface="Arial" charset="0"/>
                    <a:ea typeface="Arial" charset="0"/>
                    <a:cs typeface="Arial" charset="0"/>
                  </a:rPr>
                  <a:t>Current trial</a:t>
                </a:r>
                <a:endParaRPr lang="en-US" sz="16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641988" y="597640"/>
              <a:ext cx="4316360" cy="1082828"/>
              <a:chOff x="1641988" y="597640"/>
              <a:chExt cx="4316360" cy="108282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641988" y="597640"/>
                <a:ext cx="15043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Previous trial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1818969" y="1519084"/>
                <a:ext cx="373625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3677263" y="1519084"/>
                <a:ext cx="353958" cy="4916"/>
              </a:xfrm>
              <a:prstGeom prst="line">
                <a:avLst/>
              </a:prstGeom>
              <a:ln w="57150">
                <a:solidFill>
                  <a:srgbClr val="CCCC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2143434" y="1362859"/>
                <a:ext cx="16124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Repeated resp.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874790" y="1372691"/>
                <a:ext cx="20835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Switched resp.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977658" y="6489080"/>
              <a:ext cx="594700" cy="344550"/>
              <a:chOff x="321520" y="4360667"/>
              <a:chExt cx="594700" cy="34455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1520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42868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610426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20" name="Rectangle 1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24" name="Group 23"/>
            <p:cNvGrpSpPr/>
            <p:nvPr/>
          </p:nvGrpSpPr>
          <p:grpSpPr>
            <a:xfrm>
              <a:off x="7447935" y="6505070"/>
              <a:ext cx="594700" cy="344550"/>
              <a:chOff x="1148655" y="4360667"/>
              <a:chExt cx="594700" cy="34455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148655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1170003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30" name="Rectangle 2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 rot="5400000">
                <a:off x="1491613" y="4417379"/>
                <a:ext cx="235939" cy="211957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9918212" y="6529849"/>
              <a:ext cx="594700" cy="344550"/>
              <a:chOff x="1965004" y="4355115"/>
              <a:chExt cx="594700" cy="34455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965004" y="4355115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1986352" y="4403136"/>
                <a:ext cx="218057" cy="229340"/>
                <a:chOff x="2611120" y="5666740"/>
                <a:chExt cx="363220" cy="353060"/>
              </a:xfrm>
            </p:grpSpPr>
            <p:sp>
              <p:nvSpPr>
                <p:cNvPr id="38" name="Rectangle 3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 rot="10800000">
                <a:off x="2310003" y="4452634"/>
                <a:ext cx="218057" cy="229340"/>
                <a:chOff x="2611120" y="5666740"/>
                <a:chExt cx="363220" cy="353060"/>
              </a:xfrm>
            </p:grpSpPr>
            <p:sp>
              <p:nvSpPr>
                <p:cNvPr id="36" name="Rectangle 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22757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Previous trial type analysis, </a:t>
            </a:r>
            <a:r>
              <a:rPr lang="en-US" dirty="0" err="1" smtClean="0"/>
              <a:t>Exps</a:t>
            </a:r>
            <a:r>
              <a:rPr lang="en-US" dirty="0" smtClean="0"/>
              <a:t>. 1-2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12004158" cy="6527261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806010" y="6336854"/>
            <a:ext cx="851661" cy="521146"/>
            <a:chOff x="321520" y="4360667"/>
            <a:chExt cx="594700" cy="344550"/>
          </a:xfrm>
        </p:grpSpPr>
        <p:sp>
          <p:nvSpPr>
            <p:cNvPr id="27" name="Rectangle 26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8905084" y="6336854"/>
            <a:ext cx="851661" cy="521146"/>
            <a:chOff x="1965004" y="4355115"/>
            <a:chExt cx="594700" cy="344550"/>
          </a:xfrm>
        </p:grpSpPr>
        <p:sp>
          <p:nvSpPr>
            <p:cNvPr id="35" name="Rectangle 34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40" name="Rectangle 3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1" name="Rectangle 4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38" name="Rectangle 3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1755166" y="1448295"/>
            <a:ext cx="4139379" cy="333651"/>
            <a:chOff x="1946555" y="1448295"/>
            <a:chExt cx="4139379" cy="333651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1946555" y="1604520"/>
              <a:ext cx="373625" cy="0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911177" y="1620562"/>
              <a:ext cx="353958" cy="4916"/>
            </a:xfrm>
            <a:prstGeom prst="line">
              <a:avLst/>
            </a:prstGeom>
            <a:ln w="57150">
              <a:solidFill>
                <a:srgbClr val="CC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271020" y="1448295"/>
              <a:ext cx="1612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Repeated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02376" y="1474169"/>
              <a:ext cx="2083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Switched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695143" y="694889"/>
            <a:ext cx="1504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83431" y="6500257"/>
            <a:ext cx="1719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Current trial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335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1572</TotalTime>
  <Words>3176</Words>
  <Application>Microsoft Macintosh PowerPoint</Application>
  <PresentationFormat>Widescreen</PresentationFormat>
  <Paragraphs>908</Paragraphs>
  <Slides>77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0" baseType="lpstr">
      <vt:lpstr>Calibri</vt:lpstr>
      <vt:lpstr>Arial</vt:lpstr>
      <vt:lpstr>Office Theme</vt:lpstr>
      <vt:lpstr>18 participants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Previous trial type analysis, Exps. 1-2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Statistics</vt:lpstr>
      <vt:lpstr>Statistics</vt:lpstr>
      <vt:lpstr>Source of conflict during search with redundant targets: data update </vt:lpstr>
      <vt:lpstr>Dissociating perceptual and response congruence effects  </vt:lpstr>
      <vt:lpstr>PowerPoint Presentation</vt:lpstr>
      <vt:lpstr>Hypothesis 1- Perceptual incongruence of targets leads to worse performance </vt:lpstr>
      <vt:lpstr>Hypothesis 2- Response incongruence leads to worse performance </vt:lpstr>
      <vt:lpstr>Hypothesis 3- Combination of perceptual and response incongruence </vt:lpstr>
      <vt:lpstr>PowerPoint Presentation</vt:lpstr>
      <vt:lpstr>PowerPoint Presentation</vt:lpstr>
      <vt:lpstr>PowerPoint Presentation</vt:lpstr>
      <vt:lpstr>PowerPoint Presentation</vt:lpstr>
      <vt:lpstr>10 participants</vt:lpstr>
      <vt:lpstr>PowerPoint Presentation</vt:lpstr>
      <vt:lpstr>PowerPoint Presentation</vt:lpstr>
      <vt:lpstr>PowerPoint Presentation</vt:lpstr>
      <vt:lpstr>PowerPoint Presentation</vt:lpstr>
      <vt:lpstr>Source of conflict during search with redundant targets: data update </vt:lpstr>
      <vt:lpstr>PowerPoint Presentation</vt:lpstr>
      <vt:lpstr>Reaction time slower when target shapes were different than when the same</vt:lpstr>
      <vt:lpstr>Why do different target shapes lead to worse performance?</vt:lpstr>
      <vt:lpstr>Why do different target shapes lead to worse performance?</vt:lpstr>
      <vt:lpstr>Why do different target shapes lead to worse performance?</vt:lpstr>
      <vt:lpstr>Why do different target shapes lead to worse performance?</vt:lpstr>
      <vt:lpstr>Does top-down knowledge modulate incongruence effect?</vt:lpstr>
      <vt:lpstr>Dissociating perceptual and response congruence effects  </vt:lpstr>
      <vt:lpstr>PowerPoint Presentation</vt:lpstr>
      <vt:lpstr>Hypothesis 1- Perceptual incongruence of targets leads to worse performance </vt:lpstr>
      <vt:lpstr>Hypothesis 2- Response incongruence leads to worse performance </vt:lpstr>
      <vt:lpstr>Hypothesis 3- Combination of perceptual and response incongruence 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Takeaway: noisy data, need more subjects</vt:lpstr>
      <vt:lpstr>Thanks!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of conflict during search with redundant targets: data update </dc:title>
  <dc:creator>Wilmott, James</dc:creator>
  <cp:lastModifiedBy>Microsoft Office User</cp:lastModifiedBy>
  <cp:revision>263</cp:revision>
  <dcterms:created xsi:type="dcterms:W3CDTF">2018-03-10T23:06:46Z</dcterms:created>
  <dcterms:modified xsi:type="dcterms:W3CDTF">2018-05-29T18:14:18Z</dcterms:modified>
</cp:coreProperties>
</file>